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563" r:id="rId3"/>
    <p:sldId id="550" r:id="rId4"/>
    <p:sldId id="565" r:id="rId5"/>
    <p:sldId id="564" r:id="rId6"/>
    <p:sldId id="522" r:id="rId7"/>
    <p:sldId id="524" r:id="rId8"/>
    <p:sldId id="523" r:id="rId9"/>
    <p:sldId id="526" r:id="rId10"/>
    <p:sldId id="527" r:id="rId11"/>
    <p:sldId id="528" r:id="rId12"/>
    <p:sldId id="529" r:id="rId13"/>
    <p:sldId id="530" r:id="rId14"/>
    <p:sldId id="534" r:id="rId15"/>
    <p:sldId id="536" r:id="rId16"/>
    <p:sldId id="535" r:id="rId17"/>
    <p:sldId id="537" r:id="rId18"/>
    <p:sldId id="538" r:id="rId19"/>
    <p:sldId id="539" r:id="rId20"/>
    <p:sldId id="572" r:id="rId21"/>
    <p:sldId id="551" r:id="rId22"/>
    <p:sldId id="540" r:id="rId23"/>
    <p:sldId id="542" r:id="rId24"/>
    <p:sldId id="541" r:id="rId25"/>
    <p:sldId id="543" r:id="rId26"/>
    <p:sldId id="544" r:id="rId27"/>
    <p:sldId id="545" r:id="rId28"/>
    <p:sldId id="548" r:id="rId29"/>
    <p:sldId id="552" r:id="rId30"/>
    <p:sldId id="570" r:id="rId31"/>
    <p:sldId id="571" r:id="rId32"/>
    <p:sldId id="566" r:id="rId33"/>
    <p:sldId id="547" r:id="rId34"/>
    <p:sldId id="553" r:id="rId35"/>
    <p:sldId id="549" r:id="rId36"/>
    <p:sldId id="555" r:id="rId37"/>
    <p:sldId id="554" r:id="rId38"/>
    <p:sldId id="557" r:id="rId39"/>
    <p:sldId id="559" r:id="rId40"/>
    <p:sldId id="558" r:id="rId41"/>
    <p:sldId id="556" r:id="rId42"/>
    <p:sldId id="560" r:id="rId43"/>
    <p:sldId id="561" r:id="rId44"/>
    <p:sldId id="562" r:id="rId45"/>
    <p:sldId id="521" r:id="rId46"/>
    <p:sldId id="567" r:id="rId47"/>
    <p:sldId id="568" r:id="rId48"/>
    <p:sldId id="569" r:id="rId4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B92"/>
    <a:srgbClr val="73FDD6"/>
    <a:srgbClr val="B0D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7"/>
    <p:restoredTop sz="95439"/>
  </p:normalViewPr>
  <p:slideViewPr>
    <p:cSldViewPr snapToGrid="0" snapToObjects="1">
      <p:cViewPr varScale="1">
        <p:scale>
          <a:sx n="97" d="100"/>
          <a:sy n="97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47F34-AE42-1446-B502-0A4EC7DD8FFD}" type="datetimeFigureOut">
              <a:rPr kumimoji="1" lang="ja-JP" altLang="en-US" smtClean="0"/>
              <a:t>2018/12/26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D22F7-B0A7-4845-AD32-7B5BAE4355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6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D22F7-B0A7-4845-AD32-7B5BAE43551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平成３０年度資源評価報告書（ダイジェスト版）</a:t>
            </a:r>
            <a:endParaRPr kumimoji="1" lang="en-US" altLang="ja-JP" dirty="0"/>
          </a:p>
          <a:p>
            <a:r>
              <a:rPr kumimoji="1" lang="ja-JP" altLang="en-US"/>
              <a:t>マイワシ太平洋系群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D22F7-B0A7-4845-AD32-7B5BAE43551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89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マアジ対馬暖流系群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D22F7-B0A7-4845-AD32-7B5BAE43551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11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生物学的管理基準値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D22F7-B0A7-4845-AD32-7B5BAE43551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12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横軸は産卵親魚量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D22F7-B0A7-4845-AD32-7B5BAE43551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18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本当は、</a:t>
            </a:r>
            <a:r>
              <a:rPr kumimoji="1" lang="en-US" altLang="ja-JP" dirty="0"/>
              <a:t>1-exp(-0.2-0.3)=0.6</a:t>
            </a:r>
            <a:r>
              <a:rPr kumimoji="1" lang="ja-JP" altLang="en-US"/>
              <a:t>なので生存率６０％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D22F7-B0A7-4845-AD32-7B5BAE43551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8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2"/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r>
              <a:rPr lang="en-US" altLang="ja-JP"/>
              <a:t>H29</a:t>
            </a:r>
            <a:r>
              <a:rPr lang="ja-JP" altLang="en-US"/>
              <a:t>年度末検討会＠日本丸 </a:t>
            </a:r>
            <a:r>
              <a:rPr lang="en-US" altLang="ja-JP"/>
              <a:t>3/23 13:00-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04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83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0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912926" y="6492874"/>
            <a:ext cx="2279073" cy="365125"/>
          </a:xfrm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秋田</a:t>
            </a:r>
            <a:r>
              <a:rPr lang="ja-JP" altLang="en-US" sz="1200" dirty="0"/>
              <a:t>（資源管理</a:t>
            </a:r>
            <a:r>
              <a:rPr lang="en-US" altLang="ja-JP" sz="1200" dirty="0"/>
              <a:t>G</a:t>
            </a:r>
            <a:r>
              <a:rPr lang="ja-JP" altLang="en-US" sz="1200" dirty="0"/>
              <a:t>）</a:t>
            </a:r>
            <a:fld id="{0F20D39B-D754-A647-AF43-F2D6D3AB1632}" type="slidenum">
              <a:rPr lang="ja-JP" altLang="en-US" smtClean="0"/>
              <a:pPr/>
              <a:t>‹#›</a:t>
            </a:fld>
            <a:r>
              <a:rPr lang="en-US" altLang="ja-JP" dirty="0"/>
              <a:t>/</a:t>
            </a:r>
            <a:r>
              <a:rPr lang="fi-FI" altLang="ja-JP" dirty="0"/>
              <a:t>13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052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bg2"/>
          </a:solidFill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912926" y="6492874"/>
            <a:ext cx="2279073" cy="365125"/>
          </a:xfrm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秋田</a:t>
            </a:r>
            <a:r>
              <a:rPr lang="ja-JP" altLang="en-US" sz="1200" dirty="0"/>
              <a:t>（資源管理</a:t>
            </a:r>
            <a:r>
              <a:rPr lang="en-US" altLang="ja-JP" sz="1200" dirty="0"/>
              <a:t>G</a:t>
            </a:r>
            <a:r>
              <a:rPr lang="ja-JP" altLang="en-US" sz="1200" dirty="0"/>
              <a:t>）</a:t>
            </a:r>
            <a:fld id="{0F20D39B-D754-A647-AF43-F2D6D3AB1632}" type="slidenum">
              <a:rPr lang="ja-JP" altLang="en-US" smtClean="0"/>
              <a:pPr/>
              <a:t>‹#›</a:t>
            </a:fld>
            <a:r>
              <a:rPr lang="en-US" altLang="ja-JP" dirty="0"/>
              <a:t>/</a:t>
            </a:r>
            <a:r>
              <a:rPr lang="fi-FI" altLang="ja-JP" dirty="0"/>
              <a:t>13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542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9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4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912926" y="6492874"/>
            <a:ext cx="2279073" cy="365125"/>
          </a:xfrm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秋田</a:t>
            </a:r>
            <a:r>
              <a:rPr lang="ja-JP" altLang="en-US" sz="1200" dirty="0"/>
              <a:t>（資源管理</a:t>
            </a:r>
            <a:r>
              <a:rPr lang="en-US" altLang="ja-JP" sz="1200" dirty="0"/>
              <a:t>G</a:t>
            </a:r>
            <a:r>
              <a:rPr lang="ja-JP" altLang="en-US" sz="1200" dirty="0"/>
              <a:t>）</a:t>
            </a:r>
            <a:fld id="{0F20D39B-D754-A647-AF43-F2D6D3AB1632}" type="slidenum">
              <a:rPr lang="ja-JP" altLang="en-US" smtClean="0"/>
              <a:pPr/>
              <a:t>‹#›</a:t>
            </a:fld>
            <a:r>
              <a:rPr lang="en-US" altLang="ja-JP" dirty="0"/>
              <a:t>/</a:t>
            </a:r>
            <a:r>
              <a:rPr lang="fi-FI" altLang="ja-JP" dirty="0"/>
              <a:t>13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772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2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0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H29</a:t>
            </a:r>
            <a:r>
              <a:rPr kumimoji="1" lang="ja-JP" altLang="en-US"/>
              <a:t>年度末検討会＠日本丸 </a:t>
            </a:r>
            <a:r>
              <a:rPr kumimoji="1" lang="en-US" altLang="ja-JP"/>
              <a:t>3/23 13:00-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D39B-D754-A647-AF43-F2D6D3AB16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5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52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139483"/>
            <a:ext cx="10515600" cy="503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-1" y="6492875"/>
            <a:ext cx="3348111" cy="365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H29</a:t>
            </a:r>
            <a:r>
              <a:rPr lang="ja-JP" altLang="en-US"/>
              <a:t>年度末検討会＠日本丸 </a:t>
            </a:r>
            <a:r>
              <a:rPr lang="en-US" altLang="ja-JP"/>
              <a:t>3/23 13:00-</a:t>
            </a:r>
            <a:endParaRPr lang="de-DE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48110" y="6492873"/>
            <a:ext cx="5495780" cy="365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843890" y="6492874"/>
            <a:ext cx="3348110" cy="365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F20D39B-D754-A647-AF43-F2D6D3AB1632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903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3999" y="1362001"/>
            <a:ext cx="9436925" cy="2061126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b="1">
                <a:solidFill>
                  <a:schemeClr val="tx2"/>
                </a:solidFill>
              </a:rPr>
              <a:t>１：最大持続生産量（</a:t>
            </a:r>
            <a:r>
              <a:rPr kumimoji="1" lang="en-US" altLang="ja-JP" sz="3600" b="1" dirty="0">
                <a:solidFill>
                  <a:schemeClr val="tx2"/>
                </a:solidFill>
              </a:rPr>
              <a:t>MSY</a:t>
            </a:r>
            <a:r>
              <a:rPr kumimoji="1" lang="ja-JP" altLang="en-US" sz="3600" b="1">
                <a:solidFill>
                  <a:schemeClr val="tx2"/>
                </a:solidFill>
              </a:rPr>
              <a:t>）と管理基準値</a:t>
            </a:r>
            <a:br>
              <a:rPr kumimoji="1" lang="en-US" altLang="ja-JP" sz="3600" b="1" dirty="0">
                <a:solidFill>
                  <a:schemeClr val="tx2"/>
                </a:solidFill>
              </a:rPr>
            </a:br>
            <a:r>
              <a:rPr kumimoji="1" lang="ja-JP" altLang="en-US" sz="3600" b="1">
                <a:solidFill>
                  <a:schemeClr val="tx2"/>
                </a:solidFill>
              </a:rPr>
              <a:t>２：漁獲制御ルール</a:t>
            </a:r>
            <a:endParaRPr kumimoji="1" lang="ja-JP" alt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82326" y="3790122"/>
            <a:ext cx="10427348" cy="3067878"/>
          </a:xfrm>
        </p:spPr>
        <p:txBody>
          <a:bodyPr anchor="ctr">
            <a:normAutofit/>
          </a:bodyPr>
          <a:lstStyle/>
          <a:p>
            <a:r>
              <a:rPr lang="ja-JP" altLang="en-US" sz="4000" b="1" dirty="0"/>
              <a:t>秋田　鉄也</a:t>
            </a:r>
            <a:endParaRPr lang="en-US" altLang="ja-JP" sz="4000" b="1" dirty="0"/>
          </a:p>
          <a:p>
            <a:endParaRPr lang="en-US" altLang="ja-JP" sz="4000" b="1" dirty="0"/>
          </a:p>
          <a:p>
            <a:r>
              <a:rPr lang="ja-JP" altLang="en-US" sz="3200" b="1" dirty="0"/>
              <a:t>水産研究・教育機構　中央水産研究所</a:t>
            </a:r>
            <a:endParaRPr lang="en-US" altLang="ja-JP" sz="3200" b="1" dirty="0"/>
          </a:p>
          <a:p>
            <a:r>
              <a:rPr lang="ja-JP" altLang="en-US" sz="3200" b="1" dirty="0"/>
              <a:t>資源研究センター・資源管理グループ・任期付研究員、併任：くろまぐろ資源部（国際水研）</a:t>
            </a:r>
            <a:endParaRPr lang="en-US" altLang="ja-JP" sz="32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15D931-FF5D-5047-A809-F2CCF04DCA82}"/>
              </a:ext>
            </a:extLst>
          </p:cNvPr>
          <p:cNvSpPr txBox="1"/>
          <p:nvPr/>
        </p:nvSpPr>
        <p:spPr>
          <a:xfrm>
            <a:off x="0" y="0"/>
            <a:ext cx="347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12</a:t>
            </a:r>
            <a:r>
              <a:rPr kumimoji="1" lang="ja-JP" altLang="en-US" sz="2400"/>
              <a:t>月</a:t>
            </a:r>
            <a:r>
              <a:rPr kumimoji="1" lang="en-US" altLang="ja-JP" sz="2400" dirty="0"/>
              <a:t>26</a:t>
            </a:r>
            <a:r>
              <a:rPr kumimoji="1" lang="ja-JP" altLang="en-US" sz="2400"/>
              <a:t>日　</a:t>
            </a:r>
            <a:r>
              <a:rPr kumimoji="1" lang="en-US" altLang="ja-JP" sz="2400" dirty="0"/>
              <a:t>13:30-15:00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9C55CF-51BC-134A-AE77-021F6BBB12E7}"/>
              </a:ext>
            </a:extLst>
          </p:cNvPr>
          <p:cNvSpPr txBox="1"/>
          <p:nvPr/>
        </p:nvSpPr>
        <p:spPr>
          <a:xfrm>
            <a:off x="649357" y="658285"/>
            <a:ext cx="1083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アプリ→　</a:t>
            </a:r>
            <a:r>
              <a:rPr lang="en" altLang="ja-JP" sz="3200" dirty="0"/>
              <a:t>https://</a:t>
            </a:r>
            <a:r>
              <a:rPr lang="en" altLang="ja-JP" sz="3200" dirty="0" err="1"/>
              <a:t>akita.shinyapps.io</a:t>
            </a:r>
            <a:r>
              <a:rPr lang="en" altLang="ja-JP" sz="3200" dirty="0"/>
              <a:t>/HCR_2018kenshu/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44368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5655A-A464-8D4C-8B4F-1B1FDE81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MSY</a:t>
            </a:r>
            <a:r>
              <a:rPr kumimoji="1" lang="ja-JP" altLang="en-US"/>
              <a:t>の推定は難しい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2CFFAC-564B-4346-B530-F96E687B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海産生物は加入変動が非常に大きい：</a:t>
            </a:r>
            <a:endParaRPr kumimoji="1" lang="en-US" altLang="ja-JP" dirty="0"/>
          </a:p>
          <a:p>
            <a:endParaRPr lang="en-US" altLang="ja-JP" dirty="0"/>
          </a:p>
          <a:p>
            <a:pPr lvl="1"/>
            <a:r>
              <a:rPr kumimoji="1" lang="en-US" altLang="ja-JP" dirty="0"/>
              <a:t>MSY</a:t>
            </a:r>
            <a:r>
              <a:rPr lang="ja-JP" altLang="en-US"/>
              <a:t>計算に必須の</a:t>
            </a:r>
            <a:r>
              <a:rPr kumimoji="1" lang="ja-JP" altLang="en-US"/>
              <a:t>再生産関係の推定が困難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r>
              <a:rPr kumimoji="1" lang="ja-JP" altLang="en-US"/>
              <a:t>基準とする選択率の設定次第で</a:t>
            </a:r>
            <a:r>
              <a:rPr kumimoji="1" lang="en-US" altLang="ja-JP" dirty="0"/>
              <a:t>B</a:t>
            </a:r>
            <a:r>
              <a:rPr kumimoji="1" lang="en-US" altLang="ja-JP" baseline="-25000" dirty="0"/>
              <a:t>MSY</a:t>
            </a:r>
            <a:r>
              <a:rPr kumimoji="1" lang="ja-JP" altLang="en-US"/>
              <a:t>達成が困難</a:t>
            </a:r>
          </a:p>
        </p:txBody>
      </p:sp>
    </p:spTree>
    <p:extLst>
      <p:ext uri="{BB962C8B-B14F-4D97-AF65-F5344CB8AC3E}">
        <p14:creationId xmlns:p14="http://schemas.microsoft.com/office/powerpoint/2010/main" val="372113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5655A-A464-8D4C-8B4F-1B1FDE81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MSY</a:t>
            </a:r>
            <a:r>
              <a:rPr kumimoji="1" lang="ja-JP" altLang="en-US"/>
              <a:t>の推定は難しい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2CFFAC-564B-4346-B530-F96E687B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再生産関係を必要としない代替指標を用いる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加入変動を考慮した不確実性に強い</a:t>
            </a:r>
            <a:r>
              <a:rPr lang="en-US" altLang="ja-JP" dirty="0"/>
              <a:t>MSY</a:t>
            </a:r>
            <a:r>
              <a:rPr lang="ja-JP" altLang="en-US"/>
              <a:t>を用いる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6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CEC2BD-8940-F640-8BC1-1688321F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F</a:t>
            </a:r>
            <a:r>
              <a:rPr kumimoji="1" lang="en-US" altLang="ja-JP" baseline="-25000" dirty="0"/>
              <a:t>MSY</a:t>
            </a:r>
            <a:r>
              <a:rPr kumimoji="1" lang="ja-JP" altLang="en-US"/>
              <a:t>の代替値を考える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9DF7-3B87-BE4A-A8B1-F87A7271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 (</a:t>
            </a:r>
            <a:r>
              <a:rPr lang="en-US" altLang="ja-JP" b="1" dirty="0"/>
              <a:t>Y</a:t>
            </a:r>
            <a:r>
              <a:rPr lang="en-US" altLang="ja-JP" dirty="0"/>
              <a:t>ield </a:t>
            </a:r>
            <a:r>
              <a:rPr lang="en-US" altLang="ja-JP" b="1" dirty="0"/>
              <a:t>P</a:t>
            </a:r>
            <a:r>
              <a:rPr lang="en-US" altLang="ja-JP" dirty="0"/>
              <a:t>er </a:t>
            </a:r>
            <a:r>
              <a:rPr lang="en-US" altLang="ja-JP" b="1" dirty="0"/>
              <a:t>R</a:t>
            </a:r>
            <a:r>
              <a:rPr lang="en-US" altLang="ja-JP" dirty="0"/>
              <a:t>ecruitment)</a:t>
            </a:r>
          </a:p>
          <a:p>
            <a:endParaRPr kumimoji="1" lang="en-US" altLang="ja-JP" dirty="0"/>
          </a:p>
          <a:p>
            <a:pPr lvl="1"/>
            <a:r>
              <a:rPr lang="ja-JP" altLang="en-US"/>
              <a:t>将来漁獲価</a:t>
            </a:r>
            <a:r>
              <a:rPr lang="en-US" altLang="ja-JP" dirty="0"/>
              <a:t> (future harvest value)</a:t>
            </a:r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成長乱獲を防ぎ、（加入あたりの）利益の最大化に有用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4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68A36-C234-7646-9AD4-E477BF3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0D7CC8E-BCFF-1041-9D7E-FF3716ED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584200"/>
            <a:ext cx="11379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155AD-0A54-6F4A-9549-F0013E94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348CB8-F5E0-3B4F-B109-CB4E1D2B70A6}"/>
              </a:ext>
            </a:extLst>
          </p:cNvPr>
          <p:cNvSpPr txBox="1"/>
          <p:nvPr/>
        </p:nvSpPr>
        <p:spPr>
          <a:xfrm>
            <a:off x="39319" y="1457914"/>
            <a:ext cx="929132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自然死亡を</a:t>
            </a:r>
            <a:r>
              <a:rPr kumimoji="1" lang="en-US" altLang="ja-JP" sz="2400" dirty="0"/>
              <a:t>20%</a:t>
            </a:r>
            <a:r>
              <a:rPr kumimoji="1" lang="ja-JP" altLang="en-US" sz="2400"/>
              <a:t>、</a:t>
            </a:r>
            <a:endParaRPr kumimoji="1" lang="en-US" altLang="ja-JP" sz="2400" dirty="0"/>
          </a:p>
          <a:p>
            <a:r>
              <a:rPr kumimoji="1" lang="ja-JP" altLang="en-US" sz="2400"/>
              <a:t>漁獲率を</a:t>
            </a:r>
            <a:r>
              <a:rPr lang="en-US" altLang="ja-JP" sz="2400" dirty="0"/>
              <a:t>30</a:t>
            </a:r>
            <a:r>
              <a:rPr kumimoji="1" lang="en-US" altLang="ja-JP" sz="2400" dirty="0"/>
              <a:t>%</a:t>
            </a:r>
            <a:r>
              <a:rPr kumimoji="1" lang="ja-JP" altLang="en-US" sz="2400"/>
              <a:t>とすると、</a:t>
            </a:r>
            <a:endParaRPr lang="en-US" altLang="ja-JP" sz="2400" dirty="0"/>
          </a:p>
          <a:p>
            <a:r>
              <a:rPr kumimoji="1" lang="ja-JP" altLang="en-US" sz="2400"/>
              <a:t>翌年までの生存率は</a:t>
            </a:r>
            <a:r>
              <a:rPr kumimoji="1" lang="en-US" altLang="ja-JP" sz="2400" dirty="0"/>
              <a:t>50%</a:t>
            </a:r>
          </a:p>
          <a:p>
            <a:endParaRPr lang="en-US" altLang="ja-JP" sz="2400" dirty="0"/>
          </a:p>
          <a:p>
            <a:r>
              <a:rPr kumimoji="1" lang="ja-JP" altLang="en-US" sz="2400"/>
              <a:t>０歳で漁獲される確率</a:t>
            </a:r>
            <a:r>
              <a:rPr kumimoji="1" lang="en-US" altLang="ja-JP" sz="2400" dirty="0"/>
              <a:t> = 30%</a:t>
            </a:r>
          </a:p>
          <a:p>
            <a:r>
              <a:rPr lang="ja-JP" altLang="en-US" sz="2400"/>
              <a:t>１歳で漁獲される確率</a:t>
            </a:r>
            <a:r>
              <a:rPr lang="en-US" altLang="ja-JP" sz="2400" dirty="0"/>
              <a:t> = 50% × 30% = 15%</a:t>
            </a:r>
          </a:p>
          <a:p>
            <a:r>
              <a:rPr lang="ja-JP" altLang="en-US" sz="2400"/>
              <a:t>２歳で漁獲される確率</a:t>
            </a:r>
            <a:r>
              <a:rPr lang="en-US" altLang="ja-JP" sz="2400" dirty="0"/>
              <a:t> = 50% × 50% × 30% = 7.5%</a:t>
            </a:r>
          </a:p>
          <a:p>
            <a:r>
              <a:rPr lang="ja-JP" altLang="en-US" sz="2400"/>
              <a:t>３歳で漁獲される確率</a:t>
            </a:r>
            <a:r>
              <a:rPr lang="en-US" altLang="ja-JP" sz="2400" dirty="0"/>
              <a:t> = 50% × 50% × 50% × 30% = 3.75%</a:t>
            </a:r>
          </a:p>
          <a:p>
            <a:endParaRPr kumimoji="1" lang="en-US" altLang="ja-JP" sz="2400" dirty="0"/>
          </a:p>
          <a:p>
            <a:r>
              <a:rPr lang="ja-JP" altLang="en-US" sz="2400"/>
              <a:t>０歳</a:t>
            </a:r>
            <a:r>
              <a:rPr lang="en-US" altLang="ja-JP" sz="2400" dirty="0"/>
              <a:t>〜</a:t>
            </a:r>
            <a:r>
              <a:rPr lang="ja-JP" altLang="en-US" sz="2400"/>
              <a:t>３歳の重量を、</a:t>
            </a:r>
            <a:r>
              <a:rPr lang="en-US" altLang="ja-JP" sz="2400" dirty="0"/>
              <a:t>0.1kg, 1kg, 2kg, 3kg</a:t>
            </a:r>
            <a:r>
              <a:rPr lang="ja-JP" altLang="en-US" sz="2400"/>
              <a:t>とすると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/>
              <a:t>加入１個体あたりの期待漁獲重量</a:t>
            </a:r>
            <a:r>
              <a:rPr lang="en-US" altLang="ja-JP" sz="2400" dirty="0"/>
              <a:t>(YPR)</a:t>
            </a:r>
            <a:r>
              <a:rPr lang="ja-JP" altLang="en-US" sz="2400"/>
              <a:t>は</a:t>
            </a:r>
            <a:endParaRPr lang="en-US" altLang="ja-JP" sz="2400" dirty="0"/>
          </a:p>
          <a:p>
            <a:r>
              <a:rPr kumimoji="1" lang="en-US" altLang="ja-JP" sz="2400" dirty="0"/>
              <a:t>0.1kg×30% + </a:t>
            </a:r>
            <a:r>
              <a:rPr lang="en-US" altLang="ja-JP" sz="2400" dirty="0"/>
              <a:t>1kg×15% + 2kg×7.5% + 3kg×3.75% = </a:t>
            </a:r>
            <a:r>
              <a:rPr lang="en-US" altLang="ja-JP" sz="2400" b="1" dirty="0"/>
              <a:t>0.4425kg</a:t>
            </a:r>
            <a:endParaRPr kumimoji="1" lang="en-US" altLang="ja-JP" sz="24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CEFBDF-70D5-B644-A49E-F4A470DF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801007"/>
            <a:ext cx="749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155AD-0A54-6F4A-9549-F0013E94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348CB8-F5E0-3B4F-B109-CB4E1D2B70A6}"/>
              </a:ext>
            </a:extLst>
          </p:cNvPr>
          <p:cNvSpPr txBox="1"/>
          <p:nvPr/>
        </p:nvSpPr>
        <p:spPr>
          <a:xfrm>
            <a:off x="39319" y="1457914"/>
            <a:ext cx="929132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自然死亡を</a:t>
            </a:r>
            <a:r>
              <a:rPr kumimoji="1" lang="en-US" altLang="ja-JP" sz="2400" dirty="0"/>
              <a:t>20%</a:t>
            </a:r>
            <a:r>
              <a:rPr kumimoji="1" lang="ja-JP" altLang="en-US" sz="2400"/>
              <a:t>、</a:t>
            </a:r>
            <a:endParaRPr kumimoji="1" lang="en-US" altLang="ja-JP" sz="2400" dirty="0"/>
          </a:p>
          <a:p>
            <a:r>
              <a:rPr kumimoji="1" lang="ja-JP" altLang="en-US" sz="2400"/>
              <a:t>漁獲率を</a:t>
            </a:r>
            <a:r>
              <a:rPr kumimoji="1" lang="en-US" altLang="ja-JP" sz="2400" b="1" dirty="0"/>
              <a:t>5</a:t>
            </a:r>
            <a:r>
              <a:rPr lang="en-US" altLang="ja-JP" sz="2400" b="1" dirty="0"/>
              <a:t>0</a:t>
            </a:r>
            <a:r>
              <a:rPr kumimoji="1" lang="en-US" altLang="ja-JP" sz="2400" dirty="0"/>
              <a:t>%</a:t>
            </a:r>
            <a:r>
              <a:rPr kumimoji="1" lang="ja-JP" altLang="en-US" sz="2400"/>
              <a:t>とすると、</a:t>
            </a:r>
            <a:endParaRPr lang="en-US" altLang="ja-JP" sz="2400" dirty="0"/>
          </a:p>
          <a:p>
            <a:r>
              <a:rPr kumimoji="1" lang="ja-JP" altLang="en-US" sz="2400"/>
              <a:t>翌年までの生存率は</a:t>
            </a:r>
            <a:r>
              <a:rPr lang="en-US" altLang="ja-JP" sz="2400" dirty="0"/>
              <a:t>3</a:t>
            </a:r>
            <a:r>
              <a:rPr kumimoji="1" lang="en-US" altLang="ja-JP" sz="2400" dirty="0"/>
              <a:t>0%</a:t>
            </a:r>
          </a:p>
          <a:p>
            <a:endParaRPr lang="en-US" altLang="ja-JP" sz="2400" dirty="0"/>
          </a:p>
          <a:p>
            <a:r>
              <a:rPr kumimoji="1" lang="ja-JP" altLang="en-US" sz="2400"/>
              <a:t>０歳で漁獲される確率</a:t>
            </a:r>
            <a:r>
              <a:rPr kumimoji="1" lang="en-US" altLang="ja-JP" sz="2400" dirty="0"/>
              <a:t> = 50%</a:t>
            </a:r>
          </a:p>
          <a:p>
            <a:r>
              <a:rPr lang="ja-JP" altLang="en-US" sz="2400"/>
              <a:t>１歳で漁獲される確率</a:t>
            </a:r>
            <a:r>
              <a:rPr lang="en-US" altLang="ja-JP" sz="2400" dirty="0"/>
              <a:t> = 30% × 50% = 15%</a:t>
            </a:r>
          </a:p>
          <a:p>
            <a:r>
              <a:rPr lang="ja-JP" altLang="en-US" sz="2400"/>
              <a:t>２歳で漁獲される確率</a:t>
            </a:r>
            <a:r>
              <a:rPr lang="en-US" altLang="ja-JP" sz="2400" dirty="0"/>
              <a:t> = 30% × 30% × 50% = 4.5%</a:t>
            </a:r>
          </a:p>
          <a:p>
            <a:r>
              <a:rPr lang="ja-JP" altLang="en-US" sz="2400"/>
              <a:t>３歳で漁獲される確率</a:t>
            </a:r>
            <a:r>
              <a:rPr lang="en-US" altLang="ja-JP" sz="2400" dirty="0"/>
              <a:t> = 30% × 30% × 30% × 50% = 1.35%</a:t>
            </a:r>
          </a:p>
          <a:p>
            <a:endParaRPr kumimoji="1" lang="en-US" altLang="ja-JP" sz="2400" dirty="0"/>
          </a:p>
          <a:p>
            <a:r>
              <a:rPr lang="ja-JP" altLang="en-US" sz="2400"/>
              <a:t>０歳</a:t>
            </a:r>
            <a:r>
              <a:rPr lang="en-US" altLang="ja-JP" sz="2400" dirty="0"/>
              <a:t>〜</a:t>
            </a:r>
            <a:r>
              <a:rPr lang="ja-JP" altLang="en-US" sz="2400"/>
              <a:t>３歳の重量を、</a:t>
            </a:r>
            <a:r>
              <a:rPr lang="en-US" altLang="ja-JP" sz="2400" dirty="0"/>
              <a:t>0.1kg, 1kg, 2kg, 3kg</a:t>
            </a:r>
            <a:r>
              <a:rPr lang="ja-JP" altLang="en-US" sz="2400"/>
              <a:t>とすると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/>
              <a:t>加入１個体あたりの期待漁獲重量</a:t>
            </a:r>
            <a:r>
              <a:rPr lang="en-US" altLang="ja-JP" sz="2400" dirty="0"/>
              <a:t>(YPR)</a:t>
            </a:r>
            <a:r>
              <a:rPr lang="ja-JP" altLang="en-US" sz="2400"/>
              <a:t>は</a:t>
            </a:r>
            <a:endParaRPr lang="en-US" altLang="ja-JP" sz="2400" dirty="0"/>
          </a:p>
          <a:p>
            <a:r>
              <a:rPr kumimoji="1" lang="en-US" altLang="ja-JP" sz="2400" dirty="0"/>
              <a:t>0.1kg×30% + </a:t>
            </a:r>
            <a:r>
              <a:rPr lang="en-US" altLang="ja-JP" sz="2400" dirty="0"/>
              <a:t>1kg×15% + 2kg×7.5% + 3kg×3.75% = </a:t>
            </a:r>
            <a:r>
              <a:rPr lang="en-US" altLang="ja-JP" sz="2400" b="1" dirty="0"/>
              <a:t>0.3305kg</a:t>
            </a:r>
            <a:endParaRPr kumimoji="1"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49F4B7B-1394-AB4B-A2D8-2A22B9BE56D7}"/>
              </a:ext>
            </a:extLst>
          </p:cNvPr>
          <p:cNvSpPr txBox="1"/>
          <p:nvPr/>
        </p:nvSpPr>
        <p:spPr>
          <a:xfrm>
            <a:off x="7512149" y="4770877"/>
            <a:ext cx="4572000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/>
              <a:t>大きくなる前に漁獲</a:t>
            </a:r>
            <a:r>
              <a:rPr lang="ja-JP" altLang="en-US" sz="2800"/>
              <a:t>して</a:t>
            </a:r>
            <a:endParaRPr lang="en-US" altLang="ja-JP" sz="2800" dirty="0"/>
          </a:p>
          <a:p>
            <a:r>
              <a:rPr lang="ja-JP" altLang="en-US" sz="2800"/>
              <a:t>しまうことによる</a:t>
            </a:r>
            <a:r>
              <a:rPr kumimoji="1" lang="ja-JP" altLang="en-US" sz="2800"/>
              <a:t>成長乱獲</a:t>
            </a:r>
          </a:p>
        </p:txBody>
      </p:sp>
      <p:sp>
        <p:nvSpPr>
          <p:cNvPr id="6" name="下矢印 5">
            <a:extLst>
              <a:ext uri="{FF2B5EF4-FFF2-40B4-BE49-F238E27FC236}">
                <a16:creationId xmlns:a16="http://schemas.microsoft.com/office/drawing/2014/main" id="{2E7B7981-D21C-A04B-BB33-09BD603F8C60}"/>
              </a:ext>
            </a:extLst>
          </p:cNvPr>
          <p:cNvSpPr/>
          <p:nvPr/>
        </p:nvSpPr>
        <p:spPr>
          <a:xfrm>
            <a:off x="9270610" y="5880294"/>
            <a:ext cx="351693" cy="38685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1963A5E-F275-EC44-BDB0-4E7DBB4C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801007"/>
            <a:ext cx="7493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3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9C272E3-D294-6147-8746-9D2D278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801007"/>
            <a:ext cx="7493000" cy="37465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0155AD-0A54-6F4A-9549-F0013E94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348CB8-F5E0-3B4F-B109-CB4E1D2B70A6}"/>
              </a:ext>
            </a:extLst>
          </p:cNvPr>
          <p:cNvSpPr txBox="1"/>
          <p:nvPr/>
        </p:nvSpPr>
        <p:spPr>
          <a:xfrm>
            <a:off x="39319" y="1457914"/>
            <a:ext cx="847379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自然死亡を</a:t>
            </a:r>
            <a:r>
              <a:rPr kumimoji="1" lang="en-US" altLang="ja-JP" sz="2400" dirty="0"/>
              <a:t>20%</a:t>
            </a:r>
            <a:r>
              <a:rPr kumimoji="1" lang="ja-JP" altLang="en-US" sz="2400"/>
              <a:t>、</a:t>
            </a:r>
            <a:endParaRPr kumimoji="1" lang="en-US" altLang="ja-JP" sz="2400" dirty="0"/>
          </a:p>
          <a:p>
            <a:r>
              <a:rPr kumimoji="1" lang="ja-JP" altLang="en-US" sz="2400"/>
              <a:t>漁獲率を</a:t>
            </a:r>
            <a:r>
              <a:rPr lang="en-US" altLang="ja-JP" sz="2400" dirty="0"/>
              <a:t>30</a:t>
            </a:r>
            <a:r>
              <a:rPr kumimoji="1" lang="en-US" altLang="ja-JP" sz="2400" dirty="0"/>
              <a:t>%</a:t>
            </a:r>
            <a:r>
              <a:rPr kumimoji="1" lang="ja-JP" altLang="en-US" sz="2400"/>
              <a:t>とすると、</a:t>
            </a:r>
            <a:endParaRPr lang="en-US" altLang="ja-JP" sz="2400" dirty="0"/>
          </a:p>
          <a:p>
            <a:r>
              <a:rPr kumimoji="1" lang="ja-JP" altLang="en-US" sz="2400"/>
              <a:t>翌年までの生存率は</a:t>
            </a:r>
            <a:r>
              <a:rPr kumimoji="1" lang="en-US" altLang="ja-JP" sz="2400" dirty="0"/>
              <a:t>50%</a:t>
            </a:r>
          </a:p>
          <a:p>
            <a:endParaRPr lang="en-US" altLang="ja-JP" sz="2400" dirty="0"/>
          </a:p>
          <a:p>
            <a:r>
              <a:rPr kumimoji="1" lang="ja-JP" altLang="en-US" sz="2400" b="1"/>
              <a:t>０歳を禁漁</a:t>
            </a:r>
            <a:r>
              <a:rPr kumimoji="1" lang="ja-JP" altLang="en-US" sz="2400"/>
              <a:t>とすると</a:t>
            </a:r>
            <a:endParaRPr kumimoji="1" lang="en-US" altLang="ja-JP" sz="2400" dirty="0"/>
          </a:p>
          <a:p>
            <a:r>
              <a:rPr lang="ja-JP" altLang="en-US" sz="2400"/>
              <a:t>１歳で漁獲される確率</a:t>
            </a:r>
            <a:r>
              <a:rPr lang="en-US" altLang="ja-JP" sz="2400" dirty="0"/>
              <a:t> = 80% × 30% = 24%</a:t>
            </a:r>
          </a:p>
          <a:p>
            <a:r>
              <a:rPr lang="ja-JP" altLang="en-US" sz="2400"/>
              <a:t>２歳で漁獲される確率</a:t>
            </a:r>
            <a:r>
              <a:rPr lang="en-US" altLang="ja-JP" sz="2400" dirty="0"/>
              <a:t> = 80% × 50% × 30% = 12%</a:t>
            </a:r>
          </a:p>
          <a:p>
            <a:r>
              <a:rPr lang="ja-JP" altLang="en-US" sz="2400"/>
              <a:t>３歳で漁獲される確率</a:t>
            </a:r>
            <a:r>
              <a:rPr lang="en-US" altLang="ja-JP" sz="2400" dirty="0"/>
              <a:t> = 80% × 50% × 50% × 30% = 6%</a:t>
            </a:r>
          </a:p>
          <a:p>
            <a:endParaRPr kumimoji="1" lang="en-US" altLang="ja-JP" sz="2400" dirty="0"/>
          </a:p>
          <a:p>
            <a:r>
              <a:rPr lang="ja-JP" altLang="en-US" sz="2400"/>
              <a:t>０歳</a:t>
            </a:r>
            <a:r>
              <a:rPr lang="en-US" altLang="ja-JP" sz="2400" dirty="0"/>
              <a:t>〜</a:t>
            </a:r>
            <a:r>
              <a:rPr lang="ja-JP" altLang="en-US" sz="2400"/>
              <a:t>３歳の重量を、</a:t>
            </a:r>
            <a:r>
              <a:rPr lang="en-US" altLang="ja-JP" sz="2400" dirty="0"/>
              <a:t>0.1kg, 1kg, 2kg, 3kg</a:t>
            </a:r>
            <a:r>
              <a:rPr lang="ja-JP" altLang="en-US" sz="2400"/>
              <a:t>とすると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/>
              <a:t>加入１個体あたりの期待漁獲重量</a:t>
            </a:r>
            <a:r>
              <a:rPr lang="en-US" altLang="ja-JP" sz="2400" dirty="0"/>
              <a:t>(YPR)</a:t>
            </a:r>
            <a:r>
              <a:rPr lang="ja-JP" altLang="en-US" sz="2400"/>
              <a:t>は</a:t>
            </a:r>
            <a:endParaRPr lang="en-US" altLang="ja-JP" sz="2400" dirty="0"/>
          </a:p>
          <a:p>
            <a:r>
              <a:rPr lang="en-US" altLang="ja-JP" sz="2400" dirty="0"/>
              <a:t>1kg×24% + 2kg×12% + 3kg×6% = </a:t>
            </a:r>
            <a:r>
              <a:rPr lang="en-US" altLang="ja-JP" sz="2400" b="1" dirty="0"/>
              <a:t>0.66kg</a:t>
            </a:r>
            <a:endParaRPr kumimoji="1"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056805-F810-0446-B9C2-5881079DDCD5}"/>
              </a:ext>
            </a:extLst>
          </p:cNvPr>
          <p:cNvSpPr txBox="1"/>
          <p:nvPr/>
        </p:nvSpPr>
        <p:spPr>
          <a:xfrm>
            <a:off x="6344529" y="1089881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×</a:t>
            </a:r>
            <a:endParaRPr kumimoji="1" lang="ja-JP" altLang="en-US" sz="6600"/>
          </a:p>
        </p:txBody>
      </p:sp>
      <p:sp>
        <p:nvSpPr>
          <p:cNvPr id="6" name="下矢印 5">
            <a:extLst>
              <a:ext uri="{FF2B5EF4-FFF2-40B4-BE49-F238E27FC236}">
                <a16:creationId xmlns:a16="http://schemas.microsoft.com/office/drawing/2014/main" id="{314B33EC-48D0-8845-86F2-3D6FEE2CC3E4}"/>
              </a:ext>
            </a:extLst>
          </p:cNvPr>
          <p:cNvSpPr/>
          <p:nvPr/>
        </p:nvSpPr>
        <p:spPr>
          <a:xfrm rot="10800000">
            <a:off x="6395818" y="5837284"/>
            <a:ext cx="351693" cy="38685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427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F6965-7BB2-5042-81A4-2E8962BA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DA3C65-087F-3845-B613-938A0CD1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657350"/>
            <a:ext cx="10718800" cy="3543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C1CB54A-DA90-5E48-9B84-32B0A0C3284C}"/>
              </a:ext>
            </a:extLst>
          </p:cNvPr>
          <p:cNvSpPr txBox="1"/>
          <p:nvPr/>
        </p:nvSpPr>
        <p:spPr>
          <a:xfrm>
            <a:off x="7262191" y="1657350"/>
            <a:ext cx="4219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</a:t>
            </a:r>
            <a:r>
              <a:rPr kumimoji="1" lang="ja-JP" altLang="en-US" sz="2800" baseline="-25000"/>
              <a:t>現状</a:t>
            </a:r>
            <a:r>
              <a:rPr kumimoji="1" lang="en-US" altLang="ja-JP" sz="2800" dirty="0"/>
              <a:t>/</a:t>
            </a:r>
            <a:r>
              <a:rPr kumimoji="1" lang="en-US" altLang="ja-JP" sz="2800" dirty="0" err="1"/>
              <a:t>F</a:t>
            </a:r>
            <a:r>
              <a:rPr kumimoji="1" lang="en-US" altLang="ja-JP" sz="2800" baseline="-25000" dirty="0" err="1"/>
              <a:t>max</a:t>
            </a:r>
            <a:r>
              <a:rPr kumimoji="1" lang="en-US" altLang="ja-JP" sz="2800" dirty="0"/>
              <a:t> = 1/1.4 = 0.71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7B60DC-AA08-B04F-9A23-966E9618B754}"/>
              </a:ext>
            </a:extLst>
          </p:cNvPr>
          <p:cNvSpPr txBox="1"/>
          <p:nvPr/>
        </p:nvSpPr>
        <p:spPr>
          <a:xfrm>
            <a:off x="421749" y="824533"/>
            <a:ext cx="5279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/>
              <a:t>F</a:t>
            </a:r>
            <a:r>
              <a:rPr kumimoji="1" lang="en-US" altLang="ja-JP" sz="3600" baseline="-25000" dirty="0" err="1"/>
              <a:t>max</a:t>
            </a:r>
            <a:r>
              <a:rPr kumimoji="1" lang="en-US" altLang="ja-JP" sz="3600" dirty="0"/>
              <a:t>: YPR</a:t>
            </a:r>
            <a:r>
              <a:rPr kumimoji="1" lang="ja-JP" altLang="en-US" sz="3600"/>
              <a:t>を最大にする</a:t>
            </a:r>
            <a:r>
              <a:rPr kumimoji="1" lang="en-US" altLang="ja-JP" sz="3600" dirty="0"/>
              <a:t>F</a:t>
            </a:r>
            <a:endParaRPr kumimoji="1" lang="ja-JP" altLang="en-US" sz="36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03C38B-F429-E245-B1A7-F1B260DB7FE2}"/>
              </a:ext>
            </a:extLst>
          </p:cNvPr>
          <p:cNvSpPr txBox="1"/>
          <p:nvPr/>
        </p:nvSpPr>
        <p:spPr>
          <a:xfrm>
            <a:off x="4231276" y="571030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大きくなる前に</a:t>
            </a:r>
            <a:endParaRPr kumimoji="1" lang="en-US" altLang="ja-JP" dirty="0"/>
          </a:p>
          <a:p>
            <a:r>
              <a:rPr kumimoji="1" lang="ja-JP" altLang="en-US"/>
              <a:t>漁獲しすぎ</a:t>
            </a:r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9D62F5EF-380E-9E43-A8D7-605CE18D336C}"/>
              </a:ext>
            </a:extLst>
          </p:cNvPr>
          <p:cNvSpPr/>
          <p:nvPr/>
        </p:nvSpPr>
        <p:spPr>
          <a:xfrm rot="5400000">
            <a:off x="2260725" y="4465605"/>
            <a:ext cx="369332" cy="18177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中かっこ 12">
            <a:extLst>
              <a:ext uri="{FF2B5EF4-FFF2-40B4-BE49-F238E27FC236}">
                <a16:creationId xmlns:a16="http://schemas.microsoft.com/office/drawing/2014/main" id="{56EB4D6B-E1D6-394E-856F-494ED29C240C}"/>
              </a:ext>
            </a:extLst>
          </p:cNvPr>
          <p:cNvSpPr/>
          <p:nvPr/>
        </p:nvSpPr>
        <p:spPr>
          <a:xfrm rot="5400000">
            <a:off x="4955854" y="3686133"/>
            <a:ext cx="351339" cy="3380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9D9381-8247-F143-874B-C2C0906E4EC3}"/>
              </a:ext>
            </a:extLst>
          </p:cNvPr>
          <p:cNvSpPr txBox="1"/>
          <p:nvPr/>
        </p:nvSpPr>
        <p:spPr>
          <a:xfrm>
            <a:off x="1787126" y="57103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もっと漁獲</a:t>
            </a:r>
            <a:endParaRPr kumimoji="1" lang="en-US" altLang="ja-JP" dirty="0"/>
          </a:p>
          <a:p>
            <a:r>
              <a:rPr kumimoji="1" lang="ja-JP" altLang="en-US"/>
              <a:t>できる？？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77932D1-2CFD-1943-A204-C6958CE74AFD}"/>
              </a:ext>
            </a:extLst>
          </p:cNvPr>
          <p:cNvCxnSpPr/>
          <p:nvPr/>
        </p:nvCxnSpPr>
        <p:spPr>
          <a:xfrm flipV="1">
            <a:off x="3354252" y="2676653"/>
            <a:ext cx="0" cy="18953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7A28E11-8673-CF44-B1AF-FC01B31BAC43}"/>
              </a:ext>
            </a:extLst>
          </p:cNvPr>
          <p:cNvCxnSpPr>
            <a:cxnSpLocks/>
          </p:cNvCxnSpPr>
          <p:nvPr/>
        </p:nvCxnSpPr>
        <p:spPr>
          <a:xfrm flipV="1">
            <a:off x="2838995" y="2849889"/>
            <a:ext cx="0" cy="172304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2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69449-4F49-4A40-AEE8-7FA8FC7F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97EBD2F-4F4C-C44A-A06E-05F7D3EB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657350"/>
            <a:ext cx="10718800" cy="35433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7BCA29-E0D4-1547-A7FD-551C6922AA42}"/>
              </a:ext>
            </a:extLst>
          </p:cNvPr>
          <p:cNvSpPr txBox="1"/>
          <p:nvPr/>
        </p:nvSpPr>
        <p:spPr>
          <a:xfrm>
            <a:off x="7262191" y="1657350"/>
            <a:ext cx="392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</a:t>
            </a:r>
            <a:r>
              <a:rPr kumimoji="1" lang="ja-JP" altLang="en-US" sz="2800" baseline="-25000"/>
              <a:t>現状</a:t>
            </a:r>
            <a:r>
              <a:rPr kumimoji="1" lang="en-US" altLang="ja-JP" sz="2800" dirty="0"/>
              <a:t>/</a:t>
            </a:r>
            <a:r>
              <a:rPr kumimoji="1" lang="en-US" altLang="ja-JP" sz="2800" dirty="0" err="1"/>
              <a:t>F</a:t>
            </a:r>
            <a:r>
              <a:rPr kumimoji="1" lang="en-US" altLang="ja-JP" sz="2800" baseline="-25000" dirty="0" err="1"/>
              <a:t>max</a:t>
            </a:r>
            <a:r>
              <a:rPr kumimoji="1" lang="en-US" altLang="ja-JP" sz="2800" dirty="0"/>
              <a:t> = 1/3 = 0.33</a:t>
            </a:r>
            <a:endParaRPr kumimoji="1" lang="ja-JP" altLang="en-US" sz="280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8657775-9F73-3948-9649-27FB4648BFCF}"/>
              </a:ext>
            </a:extLst>
          </p:cNvPr>
          <p:cNvCxnSpPr/>
          <p:nvPr/>
        </p:nvCxnSpPr>
        <p:spPr>
          <a:xfrm flipV="1">
            <a:off x="5502363" y="2480287"/>
            <a:ext cx="0" cy="20848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B343925-E689-144B-8F58-C0A4CF369A35}"/>
              </a:ext>
            </a:extLst>
          </p:cNvPr>
          <p:cNvCxnSpPr>
            <a:cxnSpLocks/>
          </p:cNvCxnSpPr>
          <p:nvPr/>
        </p:nvCxnSpPr>
        <p:spPr>
          <a:xfrm flipV="1">
            <a:off x="2838995" y="3000779"/>
            <a:ext cx="0" cy="15664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9F50CDCC-A8BC-C946-949A-0321229071C4}"/>
              </a:ext>
            </a:extLst>
          </p:cNvPr>
          <p:cNvSpPr/>
          <p:nvPr/>
        </p:nvSpPr>
        <p:spPr>
          <a:xfrm>
            <a:off x="2346126" y="5740020"/>
            <a:ext cx="5053480" cy="970670"/>
          </a:xfrm>
          <a:prstGeom prst="wedgeRoundRectCallout">
            <a:avLst>
              <a:gd name="adj1" fmla="val -29217"/>
              <a:gd name="adj2" fmla="val -1012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/>
              <a:t>小型魚を取り残すことで、</a:t>
            </a:r>
            <a:endParaRPr lang="en-US" altLang="ja-JP" sz="2800" dirty="0"/>
          </a:p>
          <a:p>
            <a:pPr algn="ctr"/>
            <a:r>
              <a:rPr lang="ja-JP" altLang="en-US" sz="2800"/>
              <a:t>もっと漁獲量を増やせる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83331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D063A90-B9F5-A640-AFED-F87B90F3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ja-JP" altLang="en-US"/>
              <a:t>成長乱獲を防ぎ、（加入あたりの）利益の最大化をすることは、資源を望ましい状態にするのか？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035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B6AAA-7462-F541-8A28-5FBCEB7D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参考資料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E362B9-DD9D-E746-B67B-962B6AA0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甲斐、</a:t>
            </a:r>
            <a:r>
              <a:rPr kumimoji="1" lang="en-US" altLang="ja-JP" dirty="0"/>
              <a:t>2013</a:t>
            </a:r>
            <a:r>
              <a:rPr lang="ja-JP" altLang="en-US"/>
              <a:t>、管理基準値と中西部太平洋域のまぐろ資源の管理、ななつの海から（水研機構）：</a:t>
            </a:r>
            <a:r>
              <a:rPr lang="en-US" altLang="ja-JP" dirty="0"/>
              <a:t>5</a:t>
            </a:r>
            <a:r>
              <a:rPr lang="ja-JP" altLang="en-US"/>
              <a:t>、</a:t>
            </a:r>
            <a:r>
              <a:rPr lang="en-US" altLang="ja-JP" dirty="0"/>
              <a:t>9-14</a:t>
            </a:r>
          </a:p>
          <a:p>
            <a:endParaRPr kumimoji="1" lang="en-US" altLang="ja-JP" dirty="0"/>
          </a:p>
          <a:p>
            <a:r>
              <a:rPr kumimoji="1" lang="ja-JP" altLang="en-US"/>
              <a:t>平松、</a:t>
            </a:r>
            <a:r>
              <a:rPr kumimoji="1" lang="en-US" altLang="ja-JP" dirty="0"/>
              <a:t>2010</a:t>
            </a:r>
            <a:r>
              <a:rPr kumimoji="1" lang="ja-JP" altLang="en-US"/>
              <a:t>、再生産関係と水産資源管理、月刊海洋</a:t>
            </a:r>
            <a:r>
              <a:rPr lang="ja-JP" altLang="en-US"/>
              <a:t>：</a:t>
            </a:r>
            <a:r>
              <a:rPr kumimoji="1" lang="en-US" altLang="ja-JP" dirty="0"/>
              <a:t>42(4)</a:t>
            </a:r>
            <a:r>
              <a:rPr kumimoji="1" lang="ja-JP" altLang="en-US"/>
              <a:t>、</a:t>
            </a:r>
            <a:r>
              <a:rPr kumimoji="1" lang="en-US" altLang="ja-JP" dirty="0"/>
              <a:t>199−203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426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D063A90-B9F5-A640-AFED-F87B90F3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/>
              <a:t>水産資源管理学とは卵数</a:t>
            </a:r>
            <a:br>
              <a:rPr kumimoji="1" lang="en-US" altLang="ja-JP" dirty="0"/>
            </a:br>
            <a:r>
              <a:rPr kumimoji="1" lang="ja-JP" altLang="en-US"/>
              <a:t>（∝産卵親魚重量）</a:t>
            </a:r>
            <a:br>
              <a:rPr kumimoji="1" lang="en-US" altLang="ja-JP" dirty="0"/>
            </a:br>
            <a:r>
              <a:rPr kumimoji="1" lang="ja-JP" altLang="en-US"/>
              <a:t>を管理</a:t>
            </a:r>
            <a:r>
              <a:rPr lang="ja-JP" altLang="en-US"/>
              <a:t>する学問である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86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CEC2BD-8940-F640-8BC1-1688321F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F</a:t>
            </a:r>
            <a:r>
              <a:rPr kumimoji="1" lang="en-US" altLang="ja-JP" baseline="-25000" dirty="0"/>
              <a:t>MSY</a:t>
            </a:r>
            <a:r>
              <a:rPr kumimoji="1" lang="ja-JP" altLang="en-US"/>
              <a:t>の代替値を考える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9DF7-3B87-BE4A-A8B1-F87A7271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/>
              <a:t>加入１個体あたりの期待漁獲量：</a:t>
            </a:r>
            <a:r>
              <a:rPr lang="en-US" altLang="ja-JP" dirty="0"/>
              <a:t>YPR (</a:t>
            </a:r>
            <a:r>
              <a:rPr lang="en-US" altLang="ja-JP" b="1" dirty="0"/>
              <a:t>Y</a:t>
            </a:r>
            <a:r>
              <a:rPr lang="en-US" altLang="ja-JP" dirty="0"/>
              <a:t>ield </a:t>
            </a:r>
            <a:r>
              <a:rPr lang="en-US" altLang="ja-JP" b="1" dirty="0"/>
              <a:t>P</a:t>
            </a:r>
            <a:r>
              <a:rPr lang="en-US" altLang="ja-JP" dirty="0"/>
              <a:t>er </a:t>
            </a:r>
            <a:r>
              <a:rPr lang="en-US" altLang="ja-JP" b="1" dirty="0"/>
              <a:t>R</a:t>
            </a:r>
            <a:r>
              <a:rPr lang="en-US" altLang="ja-JP" dirty="0"/>
              <a:t>ecruitment)</a:t>
            </a:r>
          </a:p>
          <a:p>
            <a:endParaRPr kumimoji="1" lang="en-US" altLang="ja-JP" dirty="0"/>
          </a:p>
          <a:p>
            <a:pPr lvl="1"/>
            <a:r>
              <a:rPr lang="ja-JP" altLang="en-US"/>
              <a:t>将来漁獲価</a:t>
            </a:r>
            <a:r>
              <a:rPr lang="en-US" altLang="ja-JP" dirty="0"/>
              <a:t> (future harvest value)</a:t>
            </a:r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成長乱獲を防ぎ、（加入あたりの）利益の最大化に有用</a:t>
            </a:r>
          </a:p>
          <a:p>
            <a:endParaRPr kumimoji="1" lang="en-US" altLang="ja-JP" dirty="0"/>
          </a:p>
          <a:p>
            <a:r>
              <a:rPr lang="ja-JP" altLang="en-US"/>
              <a:t>加入１個体あたりの産卵親魚量：</a:t>
            </a:r>
            <a:r>
              <a:rPr lang="en-US" altLang="ja-JP" dirty="0"/>
              <a:t>SPR (</a:t>
            </a:r>
            <a:r>
              <a:rPr lang="en-US" altLang="ja-JP" b="1" dirty="0"/>
              <a:t>S</a:t>
            </a:r>
            <a:r>
              <a:rPr lang="en-US" altLang="ja-JP" dirty="0"/>
              <a:t>pawning </a:t>
            </a:r>
            <a:r>
              <a:rPr lang="en-US" altLang="ja-JP" b="1" dirty="0"/>
              <a:t>P</a:t>
            </a:r>
            <a:r>
              <a:rPr lang="en-US" altLang="ja-JP" dirty="0"/>
              <a:t>er </a:t>
            </a:r>
            <a:r>
              <a:rPr lang="en-US" altLang="ja-JP" b="1" dirty="0"/>
              <a:t>R</a:t>
            </a:r>
            <a:r>
              <a:rPr lang="en-US" altLang="ja-JP" dirty="0"/>
              <a:t>ecruitment)</a:t>
            </a:r>
            <a:endParaRPr lang="ja-JP" altLang="en-US"/>
          </a:p>
          <a:p>
            <a:endParaRPr kumimoji="1" lang="en-US" altLang="ja-JP" dirty="0"/>
          </a:p>
          <a:p>
            <a:pPr lvl="1"/>
            <a:r>
              <a:rPr lang="ja-JP" altLang="en-US"/>
              <a:t>繁殖価</a:t>
            </a:r>
            <a:r>
              <a:rPr lang="en-US" altLang="ja-JP" dirty="0"/>
              <a:t> (reproductive value)</a:t>
            </a:r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加入乱獲を防ぎ、 （加入あたりの）産卵量の確保に有用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30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68A36-C234-7646-9AD4-E477BF3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加入１個体あたりの産卵親魚量：</a:t>
            </a:r>
            <a:r>
              <a:rPr lang="en-US" altLang="ja-JP" dirty="0"/>
              <a:t>SPR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2B98EE0-B947-AF44-9675-29F123BA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83079"/>
            <a:ext cx="113792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19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155AD-0A54-6F4A-9549-F0013E94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加入１個体あたりの産卵親魚量：</a:t>
            </a:r>
            <a:r>
              <a:rPr lang="en-US" altLang="ja-JP" dirty="0"/>
              <a:t>SPR</a:t>
            </a:r>
            <a:r>
              <a:rPr lang="ja-JP" altLang="en-US"/>
              <a:t>（漁業なし）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348CB8-F5E0-3B4F-B109-CB4E1D2B70A6}"/>
              </a:ext>
            </a:extLst>
          </p:cNvPr>
          <p:cNvSpPr txBox="1"/>
          <p:nvPr/>
        </p:nvSpPr>
        <p:spPr>
          <a:xfrm>
            <a:off x="39319" y="1457914"/>
            <a:ext cx="7263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自然死亡を</a:t>
            </a:r>
            <a:r>
              <a:rPr kumimoji="1" lang="en-US" altLang="ja-JP" sz="2400" dirty="0"/>
              <a:t>20%</a:t>
            </a:r>
            <a:r>
              <a:rPr kumimoji="1" lang="ja-JP" altLang="en-US" sz="2400"/>
              <a:t>、</a:t>
            </a:r>
            <a:endParaRPr kumimoji="1" lang="en-US" altLang="ja-JP" sz="2400" dirty="0"/>
          </a:p>
          <a:p>
            <a:r>
              <a:rPr kumimoji="1" lang="ja-JP" altLang="en-US" sz="2400"/>
              <a:t>漁獲がないとすると、</a:t>
            </a:r>
            <a:endParaRPr lang="en-US" altLang="ja-JP" sz="2400" dirty="0"/>
          </a:p>
          <a:p>
            <a:r>
              <a:rPr kumimoji="1" lang="ja-JP" altLang="en-US" sz="2400"/>
              <a:t>翌年までの生存率は</a:t>
            </a:r>
            <a:r>
              <a:rPr lang="en-US" altLang="ja-JP" sz="2400" dirty="0"/>
              <a:t>8</a:t>
            </a:r>
            <a:r>
              <a:rPr kumimoji="1" lang="en-US" altLang="ja-JP" sz="2400" dirty="0"/>
              <a:t>0%</a:t>
            </a:r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/>
              <a:t>成熟齢を２歳とする</a:t>
            </a:r>
            <a:endParaRPr lang="en-US" altLang="ja-JP" sz="2400" dirty="0"/>
          </a:p>
          <a:p>
            <a:r>
              <a:rPr lang="ja-JP" altLang="en-US" sz="2400"/>
              <a:t>２歳までの生存率</a:t>
            </a:r>
            <a:r>
              <a:rPr lang="en-US" altLang="ja-JP" sz="2400" dirty="0"/>
              <a:t> = 80% × 80%  = 64%</a:t>
            </a:r>
          </a:p>
          <a:p>
            <a:r>
              <a:rPr lang="ja-JP" altLang="en-US" sz="2400"/>
              <a:t>３歳までの生存率</a:t>
            </a:r>
            <a:r>
              <a:rPr lang="en-US" altLang="ja-JP" sz="2400" dirty="0"/>
              <a:t> = 80% × 80% × 80%  = 51.2%</a:t>
            </a:r>
          </a:p>
          <a:p>
            <a:endParaRPr kumimoji="1" lang="en-US" altLang="ja-JP" sz="2400" dirty="0"/>
          </a:p>
          <a:p>
            <a:r>
              <a:rPr lang="ja-JP" altLang="en-US" sz="2400"/>
              <a:t>０歳</a:t>
            </a:r>
            <a:r>
              <a:rPr lang="en-US" altLang="ja-JP" sz="2400" dirty="0"/>
              <a:t>〜</a:t>
            </a:r>
            <a:r>
              <a:rPr lang="ja-JP" altLang="en-US" sz="2400"/>
              <a:t>３歳の重量を、</a:t>
            </a:r>
            <a:r>
              <a:rPr lang="en-US" altLang="ja-JP" sz="2400" dirty="0"/>
              <a:t>0.1kg, 1kg, 2kg, 3kg</a:t>
            </a:r>
            <a:r>
              <a:rPr lang="ja-JP" altLang="en-US" sz="2400"/>
              <a:t>とすると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/>
              <a:t>加入１個体あたりの産卵親魚量</a:t>
            </a:r>
            <a:r>
              <a:rPr lang="en-US" altLang="ja-JP" sz="2400" dirty="0"/>
              <a:t>(SPR)</a:t>
            </a:r>
            <a:r>
              <a:rPr lang="ja-JP" altLang="en-US" sz="2400"/>
              <a:t>は</a:t>
            </a:r>
            <a:endParaRPr lang="en-US" altLang="ja-JP" sz="2400" dirty="0"/>
          </a:p>
          <a:p>
            <a:r>
              <a:rPr lang="en-US" altLang="ja-JP" sz="2400" dirty="0"/>
              <a:t>2kg×64% + 3kg×51.2% = </a:t>
            </a:r>
            <a:r>
              <a:rPr lang="en-US" altLang="ja-JP" sz="2400" b="1" dirty="0"/>
              <a:t>2.816kg</a:t>
            </a:r>
            <a:endParaRPr kumimoji="1" lang="en-US" altLang="ja-JP" sz="24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DFFECF-D5B9-0D48-8FE7-FAAB830FF4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431" y="697593"/>
            <a:ext cx="7506250" cy="40630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1D7302-E45D-1B49-B28E-51F9AC0A172A}"/>
              </a:ext>
            </a:extLst>
          </p:cNvPr>
          <p:cNvSpPr txBox="1"/>
          <p:nvPr/>
        </p:nvSpPr>
        <p:spPr>
          <a:xfrm>
            <a:off x="6300987" y="1002797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×</a:t>
            </a:r>
            <a:endParaRPr kumimoji="1" lang="ja-JP" altLang="en-US" sz="6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557A48-1782-1447-8422-714AA5AECB8F}"/>
              </a:ext>
            </a:extLst>
          </p:cNvPr>
          <p:cNvSpPr txBox="1"/>
          <p:nvPr/>
        </p:nvSpPr>
        <p:spPr>
          <a:xfrm>
            <a:off x="7701615" y="1750281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×</a:t>
            </a:r>
            <a:endParaRPr kumimoji="1" lang="ja-JP" altLang="en-US" sz="6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4AB35A-2C4C-BD4A-943C-235D74470EE9}"/>
              </a:ext>
            </a:extLst>
          </p:cNvPr>
          <p:cNvSpPr txBox="1"/>
          <p:nvPr/>
        </p:nvSpPr>
        <p:spPr>
          <a:xfrm>
            <a:off x="9450585" y="251227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×</a:t>
            </a:r>
            <a:endParaRPr kumimoji="1" lang="ja-JP" altLang="en-US" sz="66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E28B90-C121-7240-B674-915DC22EC157}"/>
              </a:ext>
            </a:extLst>
          </p:cNvPr>
          <p:cNvSpPr txBox="1"/>
          <p:nvPr/>
        </p:nvSpPr>
        <p:spPr>
          <a:xfrm>
            <a:off x="11228583" y="3303305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×</a:t>
            </a:r>
            <a:endParaRPr kumimoji="1" lang="ja-JP" altLang="en-US" sz="6600"/>
          </a:p>
        </p:txBody>
      </p:sp>
    </p:spTree>
    <p:extLst>
      <p:ext uri="{BB962C8B-B14F-4D97-AF65-F5344CB8AC3E}">
        <p14:creationId xmlns:p14="http://schemas.microsoft.com/office/powerpoint/2010/main" val="201702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155AD-0A54-6F4A-9549-F0013E94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加入１個体あたりの産卵親魚量：</a:t>
            </a:r>
            <a:r>
              <a:rPr lang="en-US" altLang="ja-JP" dirty="0"/>
              <a:t>SPR</a:t>
            </a:r>
            <a:r>
              <a:rPr lang="ja-JP" altLang="en-US"/>
              <a:t> （漁業あり）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348CB8-F5E0-3B4F-B109-CB4E1D2B70A6}"/>
              </a:ext>
            </a:extLst>
          </p:cNvPr>
          <p:cNvSpPr txBox="1"/>
          <p:nvPr/>
        </p:nvSpPr>
        <p:spPr>
          <a:xfrm>
            <a:off x="39319" y="1457914"/>
            <a:ext cx="72635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自然死亡を</a:t>
            </a:r>
            <a:r>
              <a:rPr kumimoji="1" lang="en-US" altLang="ja-JP" sz="2400" dirty="0"/>
              <a:t>20%</a:t>
            </a:r>
            <a:r>
              <a:rPr kumimoji="1" lang="ja-JP" altLang="en-US" sz="2400"/>
              <a:t>、</a:t>
            </a:r>
            <a:endParaRPr kumimoji="1" lang="en-US" altLang="ja-JP" sz="2400" dirty="0"/>
          </a:p>
          <a:p>
            <a:r>
              <a:rPr kumimoji="1" lang="ja-JP" altLang="en-US" sz="2400"/>
              <a:t>漁獲率を</a:t>
            </a:r>
            <a:r>
              <a:rPr lang="en-US" altLang="ja-JP" sz="2400" dirty="0"/>
              <a:t>30</a:t>
            </a:r>
            <a:r>
              <a:rPr kumimoji="1" lang="en-US" altLang="ja-JP" sz="2400" dirty="0"/>
              <a:t>%</a:t>
            </a:r>
            <a:r>
              <a:rPr kumimoji="1" lang="ja-JP" altLang="en-US" sz="2400"/>
              <a:t>とすると、</a:t>
            </a:r>
            <a:endParaRPr lang="en-US" altLang="ja-JP" sz="2400" dirty="0"/>
          </a:p>
          <a:p>
            <a:r>
              <a:rPr kumimoji="1" lang="ja-JP" altLang="en-US" sz="2400"/>
              <a:t>翌年までの生存率は</a:t>
            </a:r>
            <a:r>
              <a:rPr kumimoji="1" lang="en-US" altLang="ja-JP" sz="2400" dirty="0"/>
              <a:t>50%</a:t>
            </a:r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/>
              <a:t>成熟齢を２歳とする</a:t>
            </a:r>
            <a:endParaRPr lang="en-US" altLang="ja-JP" sz="2400" dirty="0"/>
          </a:p>
          <a:p>
            <a:r>
              <a:rPr lang="ja-JP" altLang="en-US" sz="2400"/>
              <a:t>２歳までの生存率</a:t>
            </a:r>
            <a:r>
              <a:rPr lang="en-US" altLang="ja-JP" sz="2400" dirty="0"/>
              <a:t> = 50% × 50%  = 25%</a:t>
            </a:r>
          </a:p>
          <a:p>
            <a:r>
              <a:rPr lang="ja-JP" altLang="en-US" sz="2400"/>
              <a:t>３歳までの生存率</a:t>
            </a:r>
            <a:r>
              <a:rPr lang="en-US" altLang="ja-JP" sz="2400" dirty="0"/>
              <a:t> = 50% × 50% × 50%  = 12.5%</a:t>
            </a:r>
          </a:p>
          <a:p>
            <a:endParaRPr kumimoji="1" lang="en-US" altLang="ja-JP" sz="2400" dirty="0"/>
          </a:p>
          <a:p>
            <a:r>
              <a:rPr lang="ja-JP" altLang="en-US" sz="2400"/>
              <a:t>０歳</a:t>
            </a:r>
            <a:r>
              <a:rPr lang="en-US" altLang="ja-JP" sz="2400" dirty="0"/>
              <a:t>〜</a:t>
            </a:r>
            <a:r>
              <a:rPr lang="ja-JP" altLang="en-US" sz="2400"/>
              <a:t>３歳の重量を、</a:t>
            </a:r>
            <a:r>
              <a:rPr lang="en-US" altLang="ja-JP" sz="2400" dirty="0"/>
              <a:t>0.1kg, 1kg, 2kg, 3kg</a:t>
            </a:r>
            <a:r>
              <a:rPr lang="ja-JP" altLang="en-US" sz="2400"/>
              <a:t>とすると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/>
              <a:t>加入１個体あたりの産卵親魚量</a:t>
            </a:r>
            <a:r>
              <a:rPr lang="en-US" altLang="ja-JP" sz="2400" dirty="0"/>
              <a:t>(SPR)</a:t>
            </a:r>
            <a:r>
              <a:rPr lang="ja-JP" altLang="en-US" sz="2400"/>
              <a:t>は</a:t>
            </a:r>
            <a:endParaRPr lang="en-US" altLang="ja-JP" sz="2400" dirty="0"/>
          </a:p>
          <a:p>
            <a:r>
              <a:rPr lang="en-US" altLang="ja-JP" sz="2400" dirty="0"/>
              <a:t>2kg×25% + 3kg×12.5% = </a:t>
            </a:r>
            <a:r>
              <a:rPr lang="en-US" altLang="ja-JP" sz="2400" b="1" dirty="0"/>
              <a:t>0.875kg</a:t>
            </a:r>
            <a:endParaRPr kumimoji="1" lang="en-US" altLang="ja-JP" sz="2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2FBD7B4-26AD-0B40-9B13-FD4138625C5A}"/>
              </a:ext>
            </a:extLst>
          </p:cNvPr>
          <p:cNvSpPr txBox="1"/>
          <p:nvPr/>
        </p:nvSpPr>
        <p:spPr>
          <a:xfrm>
            <a:off x="6241143" y="5382940"/>
            <a:ext cx="5349521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800" dirty="0"/>
              <a:t>0.875/2.816 = 30%</a:t>
            </a:r>
          </a:p>
          <a:p>
            <a:r>
              <a:rPr lang="ja-JP" altLang="en-US" sz="2800"/>
              <a:t>漁業がない状態の</a:t>
            </a:r>
            <a:r>
              <a:rPr lang="en-US" altLang="ja-JP" sz="2800" dirty="0"/>
              <a:t>30%</a:t>
            </a:r>
            <a:r>
              <a:rPr lang="ja-JP" altLang="en-US" sz="2800"/>
              <a:t>の漁獲圧</a:t>
            </a:r>
            <a:endParaRPr kumimoji="1"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B8670F3-0F14-574C-9DE6-322213E4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72" y="675249"/>
            <a:ext cx="7505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2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93BFC-0F5B-7747-9654-E8744180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加入１個体あたりの産卵親魚量：</a:t>
            </a:r>
            <a:r>
              <a:rPr lang="en-US" altLang="ja-JP" dirty="0"/>
              <a:t>SPR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D62CDA-8D17-8246-BD33-7C45402C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657350"/>
            <a:ext cx="10718800" cy="35433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D32FE9-46DF-5A43-AD6E-622C97E04741}"/>
              </a:ext>
            </a:extLst>
          </p:cNvPr>
          <p:cNvSpPr txBox="1"/>
          <p:nvPr/>
        </p:nvSpPr>
        <p:spPr>
          <a:xfrm>
            <a:off x="7262191" y="1657350"/>
            <a:ext cx="469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</a:t>
            </a:r>
            <a:r>
              <a:rPr kumimoji="1" lang="ja-JP" altLang="en-US" sz="2800" baseline="-25000"/>
              <a:t>現状</a:t>
            </a:r>
            <a:r>
              <a:rPr kumimoji="1" lang="en-US" altLang="ja-JP" sz="2800" dirty="0"/>
              <a:t>/F</a:t>
            </a:r>
            <a:r>
              <a:rPr kumimoji="1" lang="en-US" altLang="ja-JP" sz="2800" baseline="-25000" dirty="0"/>
              <a:t>30%SPR</a:t>
            </a:r>
            <a:r>
              <a:rPr kumimoji="1" lang="en-US" altLang="ja-JP" sz="2800" dirty="0"/>
              <a:t> = 1/1.2 = 0.83</a:t>
            </a:r>
            <a:endParaRPr kumimoji="1" lang="ja-JP" altLang="en-US" sz="280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D2672C9-1504-F04C-B267-310AFAC67074}"/>
              </a:ext>
            </a:extLst>
          </p:cNvPr>
          <p:cNvCxnSpPr/>
          <p:nvPr/>
        </p:nvCxnSpPr>
        <p:spPr>
          <a:xfrm flipV="1">
            <a:off x="3026447" y="3863125"/>
            <a:ext cx="0" cy="7307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D677FC6-09B7-E846-83A7-993E9DBB9BCC}"/>
              </a:ext>
            </a:extLst>
          </p:cNvPr>
          <p:cNvCxnSpPr>
            <a:cxnSpLocks/>
          </p:cNvCxnSpPr>
          <p:nvPr/>
        </p:nvCxnSpPr>
        <p:spPr>
          <a:xfrm flipV="1">
            <a:off x="2754587" y="3693575"/>
            <a:ext cx="0" cy="88419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6C12A4A-57F3-514A-AA0D-1E6792C5A571}"/>
              </a:ext>
            </a:extLst>
          </p:cNvPr>
          <p:cNvCxnSpPr/>
          <p:nvPr/>
        </p:nvCxnSpPr>
        <p:spPr>
          <a:xfrm flipH="1">
            <a:off x="736600" y="3863125"/>
            <a:ext cx="2289847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86ED45-8874-9043-A134-FFFFC897E539}"/>
              </a:ext>
            </a:extLst>
          </p:cNvPr>
          <p:cNvSpPr txBox="1"/>
          <p:nvPr/>
        </p:nvSpPr>
        <p:spPr>
          <a:xfrm>
            <a:off x="0" y="3645871"/>
            <a:ext cx="77457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400" dirty="0"/>
              <a:t>30%</a:t>
            </a:r>
            <a:endParaRPr kumimoji="1" lang="ja-JP" altLang="en-US" sz="2400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50498BE1-E9E8-594B-A3CD-3088FD3DC475}"/>
              </a:ext>
            </a:extLst>
          </p:cNvPr>
          <p:cNvSpPr/>
          <p:nvPr/>
        </p:nvSpPr>
        <p:spPr>
          <a:xfrm>
            <a:off x="2346125" y="5740020"/>
            <a:ext cx="5672459" cy="970670"/>
          </a:xfrm>
          <a:prstGeom prst="wedgeRoundRectCallout">
            <a:avLst>
              <a:gd name="adj1" fmla="val -29217"/>
              <a:gd name="adj2" fmla="val -1012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/>
              <a:t>現状の漁獲圧は、３割の親魚取り残しの漁獲圧よりも小さい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30126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C2173-4E15-5E4D-AE6B-BC13DD84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YPR vs %SPR|</a:t>
            </a:r>
            <a:r>
              <a:rPr lang="en-US" altLang="ja-JP" baseline="-25000" dirty="0"/>
              <a:t>F=0</a:t>
            </a:r>
            <a:endParaRPr kumimoji="1" lang="ja-JP" altLang="en-US" baseline="-25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C6954E0-21A3-CF46-8687-384EFCFB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638300"/>
            <a:ext cx="1059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3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45C2D9-FEDF-CE47-AA9B-AF113C01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YPR vs %SPR|</a:t>
            </a:r>
            <a:r>
              <a:rPr lang="en-US" altLang="ja-JP" baseline="-25000" dirty="0"/>
              <a:t>F=0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9E225F-F2BA-0E4F-B18C-6561A43C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638300"/>
            <a:ext cx="10591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0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BB2896-16ED-7545-9CB3-C920597F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YPR</a:t>
            </a:r>
            <a:r>
              <a:rPr lang="ja-JP" altLang="en-US"/>
              <a:t>と</a:t>
            </a:r>
            <a:r>
              <a:rPr lang="en-US" altLang="ja-JP" dirty="0"/>
              <a:t>SPR</a:t>
            </a:r>
            <a:r>
              <a:rPr lang="ja-JP" altLang="en-US"/>
              <a:t>のまとめ</a:t>
            </a:r>
            <a:endParaRPr kumimoji="1" lang="ja-JP" alt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1C46389E-75E0-794E-9713-E6A5E654D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41623"/>
              </p:ext>
            </p:extLst>
          </p:nvPr>
        </p:nvGraphicFramePr>
        <p:xfrm>
          <a:off x="838200" y="1139825"/>
          <a:ext cx="10515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733">
                  <a:extLst>
                    <a:ext uri="{9D8B030D-6E8A-4147-A177-3AD203B41FA5}">
                      <a16:colId xmlns:a16="http://schemas.microsoft.com/office/drawing/2014/main" val="1753106172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1167190919"/>
                    </a:ext>
                  </a:extLst>
                </a:gridCol>
                <a:gridCol w="4732867">
                  <a:extLst>
                    <a:ext uri="{9D8B030D-6E8A-4147-A177-3AD203B41FA5}">
                      <a16:colId xmlns:a16="http://schemas.microsoft.com/office/drawing/2014/main" val="774004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YPR</a:t>
                      </a:r>
                      <a:r>
                        <a:rPr kumimoji="1" lang="ja-JP" altLang="en-US" sz="2400"/>
                        <a:t>シリーズ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SPR</a:t>
                      </a:r>
                      <a:r>
                        <a:rPr kumimoji="1" lang="ja-JP" altLang="en-US" sz="2400"/>
                        <a:t>シリーズ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8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定義は？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加入１個体あたりの期待漁獲量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加入１個体あたりの産卵親魚量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3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何を診断する指標？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成長乱獲（もっと大きくしてから漁獲した方が、儲けが良い？）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加入乱獲（産卵親魚量をもっと残した方が良い？）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02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漁獲圧が上昇すると</a:t>
                      </a:r>
                      <a:r>
                        <a:rPr kumimoji="1" lang="en-US" altLang="ja-JP" sz="2400" dirty="0"/>
                        <a:t>…</a:t>
                      </a:r>
                      <a:r>
                        <a:rPr kumimoji="1" lang="ja-JP" altLang="en-US" sz="240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ある値でピークを取る</a:t>
                      </a:r>
                      <a:r>
                        <a:rPr kumimoji="1" lang="en-US" altLang="ja-JP" sz="2400" dirty="0"/>
                        <a:t> or </a:t>
                      </a:r>
                      <a:r>
                        <a:rPr kumimoji="1" lang="ja-JP" altLang="en-US" sz="2400"/>
                        <a:t>ダラダラと上昇する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急激に減少してゆく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2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必要なデータは？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齢あたりの死亡率（自然＋漁業）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/>
                        <a:t>齢あたりの死亡率（自然＋漁業）・成熟率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61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具体的な管理基準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err="1"/>
                        <a:t>F</a:t>
                      </a:r>
                      <a:r>
                        <a:rPr kumimoji="1" lang="en-US" altLang="ja-JP" sz="2400" baseline="-25000" dirty="0" err="1"/>
                        <a:t>max</a:t>
                      </a:r>
                      <a:r>
                        <a:rPr kumimoji="1" lang="ja-JP" altLang="en-US" sz="2400"/>
                        <a:t>・</a:t>
                      </a:r>
                      <a:r>
                        <a:rPr kumimoji="1" lang="en-US" altLang="ja-JP" sz="2400" dirty="0"/>
                        <a:t>F</a:t>
                      </a:r>
                      <a:r>
                        <a:rPr kumimoji="1" lang="en-US" altLang="ja-JP" sz="2400" baseline="-25000" dirty="0"/>
                        <a:t>0.1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F</a:t>
                      </a:r>
                      <a:r>
                        <a:rPr kumimoji="1" lang="en-US" altLang="ja-JP" sz="2400" baseline="-25000" dirty="0"/>
                        <a:t>20%SPR</a:t>
                      </a:r>
                      <a:r>
                        <a:rPr kumimoji="1" lang="ja-JP" altLang="en-US" sz="2400"/>
                        <a:t>・</a:t>
                      </a:r>
                      <a:r>
                        <a:rPr kumimoji="1" lang="en-US" altLang="ja-JP" sz="2400" dirty="0"/>
                        <a:t>F</a:t>
                      </a:r>
                      <a:r>
                        <a:rPr kumimoji="1" lang="en-US" altLang="ja-JP" sz="2400" baseline="-25000" dirty="0"/>
                        <a:t>30%SPR</a:t>
                      </a:r>
                      <a:r>
                        <a:rPr kumimoji="1" lang="ja-JP" altLang="en-US" sz="2400"/>
                        <a:t>・</a:t>
                      </a:r>
                      <a:r>
                        <a:rPr kumimoji="1" lang="en-US" altLang="ja-JP" sz="2400" dirty="0"/>
                        <a:t>F</a:t>
                      </a:r>
                      <a:r>
                        <a:rPr kumimoji="1" lang="en-US" altLang="ja-JP" sz="2400" baseline="-25000" dirty="0"/>
                        <a:t>40%SPR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65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79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CEC2BD-8940-F640-8BC1-1688321F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B</a:t>
            </a:r>
            <a:r>
              <a:rPr kumimoji="1" lang="en-US" altLang="ja-JP" baseline="-25000" dirty="0"/>
              <a:t>MSY</a:t>
            </a:r>
            <a:r>
              <a:rPr kumimoji="1" lang="ja-JP" altLang="en-US"/>
              <a:t>の代替値を考える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9DF7-3B87-BE4A-A8B1-F87A7271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20%SSB</a:t>
            </a:r>
            <a:r>
              <a:rPr lang="en-US" altLang="ja-JP" baseline="-25000" dirty="0"/>
              <a:t>0</a:t>
            </a:r>
          </a:p>
          <a:p>
            <a:pPr lvl="1"/>
            <a:r>
              <a:rPr lang="ja-JP" altLang="en-US"/>
              <a:t>初期資源（漁業がない状態）の２割</a:t>
            </a:r>
            <a:endParaRPr lang="en-US" altLang="ja-JP" dirty="0"/>
          </a:p>
          <a:p>
            <a:pPr lvl="1"/>
            <a:r>
              <a:rPr lang="en-US" altLang="ja-JP" dirty="0"/>
              <a:t>SSB</a:t>
            </a:r>
            <a:r>
              <a:rPr lang="en-US" altLang="ja-JP" baseline="-25000" dirty="0"/>
              <a:t>0</a:t>
            </a:r>
            <a:r>
              <a:rPr lang="en-US" altLang="ja-JP" dirty="0"/>
              <a:t>=SPR</a:t>
            </a:r>
            <a:r>
              <a:rPr lang="en-US" altLang="ja-JP" baseline="-25000" dirty="0"/>
              <a:t>|F=0</a:t>
            </a:r>
            <a:r>
              <a:rPr lang="en-US" altLang="ja-JP" dirty="0"/>
              <a:t>×R</a:t>
            </a:r>
            <a:r>
              <a:rPr lang="en-US" altLang="ja-JP" baseline="-25000" dirty="0"/>
              <a:t>0</a:t>
            </a:r>
            <a:r>
              <a:rPr lang="ja-JP" altLang="en-US"/>
              <a:t>から計算されるので不確実性はそれなりにある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目視</a:t>
            </a:r>
            <a:endParaRPr lang="en-US" altLang="ja-JP" dirty="0"/>
          </a:p>
          <a:p>
            <a:pPr lvl="1"/>
            <a:r>
              <a:rPr lang="ja-JP" altLang="en-US"/>
              <a:t>多くの種がこれ</a:t>
            </a:r>
            <a:endParaRPr lang="en-US" altLang="ja-JP" dirty="0"/>
          </a:p>
          <a:p>
            <a:pPr lvl="1"/>
            <a:r>
              <a:rPr lang="ja-JP" altLang="en-US"/>
              <a:t>これ以上下がったら十分な加入が得られない資源量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/>
              <a:t>最大加入量の半数を実現する資源量</a:t>
            </a:r>
            <a:endParaRPr kumimoji="1" lang="en-US" altLang="ja-JP" dirty="0"/>
          </a:p>
          <a:p>
            <a:pPr lvl="1"/>
            <a:r>
              <a:rPr kumimoji="1" lang="ja-JP" altLang="en-US"/>
              <a:t>今回のシミュレーションで採用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18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494A8DC-C34B-7E43-BCC6-8EB51A5CDA6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" y="0"/>
            <a:ext cx="1054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9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4CA0EE57-76A7-CF40-B650-A24E01B8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Blimit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5B654-A636-0242-9120-802ABAB9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5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209109-1B9E-864A-AB62-710D2ED8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Blimit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14DE72C-2777-5347-AF08-7AA92897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505"/>
            <a:ext cx="12192000" cy="56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30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D063A90-B9F5-A640-AFED-F87B90F3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ja-JP" altLang="en-US"/>
              <a:t>漁獲制御ルール</a:t>
            </a:r>
            <a:br>
              <a:rPr kumimoji="1" lang="en-US" altLang="ja-JP" dirty="0"/>
            </a:br>
            <a:r>
              <a:rPr kumimoji="1" lang="en-US" altLang="ja-JP" dirty="0"/>
              <a:t>(Harvest Control Rule, HCR)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39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501E614-7825-3146-8A3D-5438CB0B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漁獲制御ルール</a:t>
            </a:r>
            <a:endParaRPr lang="en-US" altLang="ja-JP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DD3D113-87A3-4844-9655-61D5701AB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シンプルな漁獲方策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漁獲量一定方策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漁獲率一定方策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産卵親魚量一定方策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管理基準値に基づいたフィードバック管理方策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5B32722-FC8D-CE47-8A6F-8766162004C3}"/>
              </a:ext>
            </a:extLst>
          </p:cNvPr>
          <p:cNvSpPr txBox="1"/>
          <p:nvPr/>
        </p:nvSpPr>
        <p:spPr>
          <a:xfrm>
            <a:off x="7897091" y="2604654"/>
            <a:ext cx="269817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実演でチェック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6267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BB2896-16ED-7545-9CB3-C920597F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シンプルな漁獲方策のまとめ</a:t>
            </a:r>
            <a:endParaRPr kumimoji="1" lang="ja-JP" alt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1C46389E-75E0-794E-9713-E6A5E654D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044670"/>
              </p:ext>
            </p:extLst>
          </p:nvPr>
        </p:nvGraphicFramePr>
        <p:xfrm>
          <a:off x="838200" y="1139825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30">
                  <a:extLst>
                    <a:ext uri="{9D8B030D-6E8A-4147-A177-3AD203B41FA5}">
                      <a16:colId xmlns:a16="http://schemas.microsoft.com/office/drawing/2014/main" val="1753106172"/>
                    </a:ext>
                  </a:extLst>
                </a:gridCol>
                <a:gridCol w="2627440">
                  <a:extLst>
                    <a:ext uri="{9D8B030D-6E8A-4147-A177-3AD203B41FA5}">
                      <a16:colId xmlns:a16="http://schemas.microsoft.com/office/drawing/2014/main" val="1167190919"/>
                    </a:ext>
                  </a:extLst>
                </a:gridCol>
                <a:gridCol w="3263865">
                  <a:extLst>
                    <a:ext uri="{9D8B030D-6E8A-4147-A177-3AD203B41FA5}">
                      <a16:colId xmlns:a16="http://schemas.microsoft.com/office/drawing/2014/main" val="774004649"/>
                    </a:ext>
                  </a:extLst>
                </a:gridCol>
                <a:gridCol w="3263865">
                  <a:extLst>
                    <a:ext uri="{9D8B030D-6E8A-4147-A177-3AD203B41FA5}">
                      <a16:colId xmlns:a16="http://schemas.microsoft.com/office/drawing/2014/main" val="987290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漁獲量一定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漁獲率一定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産卵親魚量一定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8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一定にするのは？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漁獲量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努力量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取り残す産卵親魚量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3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主なメリット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安定した漁獲量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安定した努力量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資源状態は常に良好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02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主なデメリット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資源量減少に伴い努力量が増大し、資源がクラッシュする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対応が遅いと、回復にかかる時間が増大</a:t>
                      </a:r>
                    </a:p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禁漁と過剰漁獲が繰り返される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2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07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804BF4-F8CB-3448-A8E4-AC6105C5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管理基準値に基づいたフィードバック管理方策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51BCD28-7373-0D4E-AA1C-48E561BC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6" y="921992"/>
            <a:ext cx="8953500" cy="58166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92D445-24CA-CD4F-AF00-7DA5F97130DF}"/>
              </a:ext>
            </a:extLst>
          </p:cNvPr>
          <p:cNvSpPr txBox="1"/>
          <p:nvPr/>
        </p:nvSpPr>
        <p:spPr>
          <a:xfrm>
            <a:off x="5683069" y="1191623"/>
            <a:ext cx="35702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/>
              <a:t>資源が基準値</a:t>
            </a:r>
            <a:r>
              <a:rPr kumimoji="1" lang="ja-JP" altLang="en-US" sz="2400" b="1">
                <a:solidFill>
                  <a:srgbClr val="002060"/>
                </a:solidFill>
              </a:rPr>
              <a:t>以上</a:t>
            </a:r>
            <a:r>
              <a:rPr kumimoji="1" lang="ja-JP" altLang="en-US" sz="2400"/>
              <a:t>ならば</a:t>
            </a:r>
            <a:endParaRPr kumimoji="1" lang="en-US" altLang="ja-JP" sz="2400" dirty="0"/>
          </a:p>
          <a:p>
            <a:r>
              <a:rPr lang="ja-JP" altLang="en-US" sz="2400"/>
              <a:t>漁獲圧（努力量）は</a:t>
            </a:r>
            <a:endParaRPr lang="en-US" altLang="ja-JP" sz="2400" dirty="0"/>
          </a:p>
          <a:p>
            <a:r>
              <a:rPr lang="ja-JP" altLang="en-US" sz="2400"/>
              <a:t>基準レベルを維持</a:t>
            </a:r>
            <a:endParaRPr kumimoji="1" lang="ja-JP" altLang="en-US" sz="24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564D2B8-AC5D-BD44-9F8B-3FA477D4D8B3}"/>
              </a:ext>
            </a:extLst>
          </p:cNvPr>
          <p:cNvCxnSpPr/>
          <p:nvPr/>
        </p:nvCxnSpPr>
        <p:spPr>
          <a:xfrm>
            <a:off x="6673215" y="2529840"/>
            <a:ext cx="230505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39AD8B-CF45-7B49-8BAA-D4F378340403}"/>
              </a:ext>
            </a:extLst>
          </p:cNvPr>
          <p:cNvSpPr txBox="1"/>
          <p:nvPr/>
        </p:nvSpPr>
        <p:spPr>
          <a:xfrm>
            <a:off x="1981382" y="1206863"/>
            <a:ext cx="357020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/>
              <a:t>資源が基準値</a:t>
            </a:r>
            <a:r>
              <a:rPr kumimoji="1" lang="ja-JP" altLang="en-US" sz="2400" b="1">
                <a:solidFill>
                  <a:srgbClr val="FF0000"/>
                </a:solidFill>
              </a:rPr>
              <a:t>以下</a:t>
            </a:r>
            <a:r>
              <a:rPr kumimoji="1" lang="ja-JP" altLang="en-US" sz="2400"/>
              <a:t>ならば</a:t>
            </a:r>
            <a:endParaRPr kumimoji="1" lang="en-US" altLang="ja-JP" sz="2400" dirty="0"/>
          </a:p>
          <a:p>
            <a:r>
              <a:rPr lang="ja-JP" altLang="en-US" sz="2400"/>
              <a:t>漁獲圧（努力量）は</a:t>
            </a:r>
            <a:endParaRPr lang="en-US" altLang="ja-JP" sz="2400" dirty="0"/>
          </a:p>
          <a:p>
            <a:r>
              <a:rPr lang="ja-JP" altLang="en-US" sz="2400"/>
              <a:t>基準レベルより下げる</a:t>
            </a:r>
            <a:endParaRPr kumimoji="1" lang="ja-JP" altLang="en-US" sz="240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592961B-902B-964C-874C-2222EA3D81B9}"/>
              </a:ext>
            </a:extLst>
          </p:cNvPr>
          <p:cNvCxnSpPr/>
          <p:nvPr/>
        </p:nvCxnSpPr>
        <p:spPr>
          <a:xfrm>
            <a:off x="1699687" y="2529840"/>
            <a:ext cx="4941080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804BF4-F8CB-3448-A8E4-AC6105C5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予防原則アプローチ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51BCD28-7373-0D4E-AA1C-48E561BC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6" y="921992"/>
            <a:ext cx="8953500" cy="58166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92D445-24CA-CD4F-AF00-7DA5F97130DF}"/>
              </a:ext>
            </a:extLst>
          </p:cNvPr>
          <p:cNvSpPr txBox="1"/>
          <p:nvPr/>
        </p:nvSpPr>
        <p:spPr>
          <a:xfrm>
            <a:off x="5683069" y="1191623"/>
            <a:ext cx="357020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/>
              <a:t>資源が基準値</a:t>
            </a:r>
            <a:r>
              <a:rPr kumimoji="1" lang="ja-JP" altLang="en-US" sz="2400" b="1">
                <a:solidFill>
                  <a:srgbClr val="002060"/>
                </a:solidFill>
              </a:rPr>
              <a:t>以上</a:t>
            </a:r>
            <a:r>
              <a:rPr kumimoji="1" lang="ja-JP" altLang="en-US" sz="2400"/>
              <a:t>ならば</a:t>
            </a:r>
            <a:endParaRPr kumimoji="1" lang="en-US" altLang="ja-JP" sz="2400" dirty="0"/>
          </a:p>
          <a:p>
            <a:r>
              <a:rPr lang="ja-JP" altLang="en-US" sz="2400"/>
              <a:t>漁獲圧（努力量）は</a:t>
            </a:r>
            <a:endParaRPr lang="en-US" altLang="ja-JP" sz="2400" dirty="0"/>
          </a:p>
          <a:p>
            <a:r>
              <a:rPr lang="ja-JP" altLang="en-US" sz="2400"/>
              <a:t>基準レベルを維持</a:t>
            </a:r>
            <a:endParaRPr kumimoji="1" lang="ja-JP" altLang="en-US" sz="24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564D2B8-AC5D-BD44-9F8B-3FA477D4D8B3}"/>
              </a:ext>
            </a:extLst>
          </p:cNvPr>
          <p:cNvCxnSpPr/>
          <p:nvPr/>
        </p:nvCxnSpPr>
        <p:spPr>
          <a:xfrm>
            <a:off x="6673215" y="2529840"/>
            <a:ext cx="230505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39AD8B-CF45-7B49-8BAA-D4F378340403}"/>
              </a:ext>
            </a:extLst>
          </p:cNvPr>
          <p:cNvSpPr txBox="1"/>
          <p:nvPr/>
        </p:nvSpPr>
        <p:spPr>
          <a:xfrm>
            <a:off x="1981382" y="1206863"/>
            <a:ext cx="357020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/>
              <a:t>資源が基準値</a:t>
            </a:r>
            <a:r>
              <a:rPr kumimoji="1" lang="ja-JP" altLang="en-US" sz="2400" b="1">
                <a:solidFill>
                  <a:srgbClr val="FF0000"/>
                </a:solidFill>
              </a:rPr>
              <a:t>以下</a:t>
            </a:r>
            <a:r>
              <a:rPr kumimoji="1" lang="ja-JP" altLang="en-US" sz="2400"/>
              <a:t>ならば</a:t>
            </a:r>
            <a:endParaRPr kumimoji="1" lang="en-US" altLang="ja-JP" sz="2400" dirty="0"/>
          </a:p>
          <a:p>
            <a:r>
              <a:rPr lang="ja-JP" altLang="en-US" sz="2400"/>
              <a:t>漁獲圧（努力量）は</a:t>
            </a:r>
            <a:endParaRPr lang="en-US" altLang="ja-JP" sz="2400" dirty="0"/>
          </a:p>
          <a:p>
            <a:r>
              <a:rPr lang="ja-JP" altLang="en-US" sz="2400"/>
              <a:t>基準レベルより下げる</a:t>
            </a:r>
            <a:endParaRPr kumimoji="1" lang="ja-JP" altLang="en-US" sz="240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592961B-902B-964C-874C-2222EA3D81B9}"/>
              </a:ext>
            </a:extLst>
          </p:cNvPr>
          <p:cNvCxnSpPr/>
          <p:nvPr/>
        </p:nvCxnSpPr>
        <p:spPr>
          <a:xfrm>
            <a:off x="1699687" y="2529840"/>
            <a:ext cx="4941080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DAD495F-760C-9348-8FFB-57EAC19F7C06}"/>
              </a:ext>
            </a:extLst>
          </p:cNvPr>
          <p:cNvCxnSpPr/>
          <p:nvPr/>
        </p:nvCxnSpPr>
        <p:spPr>
          <a:xfrm flipV="1">
            <a:off x="2636520" y="3215640"/>
            <a:ext cx="4036695" cy="249936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9B44289-1DE0-0047-B92D-EFE07A95865D}"/>
              </a:ext>
            </a:extLst>
          </p:cNvPr>
          <p:cNvCxnSpPr>
            <a:cxnSpLocks/>
          </p:cNvCxnSpPr>
          <p:nvPr/>
        </p:nvCxnSpPr>
        <p:spPr>
          <a:xfrm>
            <a:off x="6667742" y="3215640"/>
            <a:ext cx="232349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BA4553-1AB1-C448-8164-98C052E1A096}"/>
              </a:ext>
            </a:extLst>
          </p:cNvPr>
          <p:cNvSpPr txBox="1"/>
          <p:nvPr/>
        </p:nvSpPr>
        <p:spPr>
          <a:xfrm>
            <a:off x="2438400" y="5775960"/>
            <a:ext cx="840295" cy="52322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B</a:t>
            </a:r>
            <a:r>
              <a:rPr kumimoji="1" lang="en-US" altLang="ja-JP" sz="2800" baseline="-25000" dirty="0" err="1"/>
              <a:t>ban</a:t>
            </a:r>
            <a:endParaRPr kumimoji="1" lang="ja-JP" altLang="en-US" sz="2800" baseline="-250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E7EB6A-BCF9-A74B-9EF9-7E8B86940B85}"/>
              </a:ext>
            </a:extLst>
          </p:cNvPr>
          <p:cNvSpPr txBox="1"/>
          <p:nvPr/>
        </p:nvSpPr>
        <p:spPr>
          <a:xfrm>
            <a:off x="9369516" y="2740670"/>
            <a:ext cx="1872629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安全係数</a:t>
            </a:r>
            <a:endParaRPr kumimoji="1" lang="en-US" altLang="ja-JP" sz="2800" dirty="0"/>
          </a:p>
          <a:p>
            <a:r>
              <a:rPr kumimoji="1" lang="en-US" altLang="ja-JP" sz="2800" dirty="0"/>
              <a:t>×F/</a:t>
            </a:r>
            <a:r>
              <a:rPr kumimoji="1" lang="en-US" altLang="ja-JP" sz="2800" dirty="0" err="1"/>
              <a:t>Flimit</a:t>
            </a:r>
            <a:endParaRPr kumimoji="1" lang="ja-JP" altLang="en-US" sz="2800" baseline="-25000"/>
          </a:p>
        </p:txBody>
      </p:sp>
    </p:spTree>
    <p:extLst>
      <p:ext uri="{BB962C8B-B14F-4D97-AF65-F5344CB8AC3E}">
        <p14:creationId xmlns:p14="http://schemas.microsoft.com/office/powerpoint/2010/main" val="39232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7FE78-CCEB-354A-9233-5E14677D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漁獲制御ルールの実装例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F88072-D4C1-494F-B3F2-E82C471F2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資源評価によって</a:t>
            </a:r>
            <a:r>
              <a:rPr lang="ja-JP" altLang="en-US"/>
              <a:t>、対象期間の漁獲圧・資源量情報を推定</a:t>
            </a:r>
            <a:endParaRPr lang="en-US" altLang="ja-JP" dirty="0"/>
          </a:p>
          <a:p>
            <a:pPr lvl="1"/>
            <a:r>
              <a:rPr lang="ja-JP" altLang="en-US"/>
              <a:t>今回は、シミュレーションによって代用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管理基準値を定め、</a:t>
            </a:r>
            <a:r>
              <a:rPr lang="en-US" altLang="ja-JP" dirty="0"/>
              <a:t>Kobe plot</a:t>
            </a:r>
            <a:r>
              <a:rPr lang="ja-JP" altLang="en-US"/>
              <a:t>等から診断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管理方策に基づいた将来予測による評価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生物学的許容漁獲量</a:t>
            </a:r>
            <a:r>
              <a:rPr lang="en-US" altLang="ja-JP" dirty="0"/>
              <a:t>(</a:t>
            </a:r>
            <a:r>
              <a:rPr lang="en-US" altLang="ja-JP" dirty="0" err="1"/>
              <a:t>ABClimit</a:t>
            </a:r>
            <a:r>
              <a:rPr lang="en-US" altLang="ja-JP" dirty="0"/>
              <a:t>)</a:t>
            </a:r>
            <a:r>
              <a:rPr lang="ja-JP" altLang="en-US"/>
              <a:t>を計算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0093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95230F-7F2E-E54A-8EC0-A716D19D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資源評価（シミュレーション）の結果例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CA04818-2275-8647-AF3F-D3ACEFB36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60357"/>
            <a:ext cx="7871792" cy="525568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0BDB33-51F1-C94C-A449-6DD7A9DAFC8E}"/>
              </a:ext>
            </a:extLst>
          </p:cNvPr>
          <p:cNvSpPr txBox="1"/>
          <p:nvPr/>
        </p:nvSpPr>
        <p:spPr>
          <a:xfrm>
            <a:off x="8397240" y="2834091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努力量を同一のまま</a:t>
            </a:r>
            <a:endParaRPr kumimoji="1" lang="en-US" altLang="ja-JP" sz="2800" dirty="0"/>
          </a:p>
          <a:p>
            <a:r>
              <a:rPr lang="ja-JP" altLang="en-US" sz="2800"/>
              <a:t>５０年間漁業を継続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062361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58081-F4ED-8D49-BE4B-98B30B10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漁獲圧の限界基準値（</a:t>
            </a:r>
            <a:r>
              <a:rPr lang="en-US" altLang="ja-JP" dirty="0" err="1"/>
              <a:t>Flimit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F1B635-9759-5448-8CCA-016A8D38C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未開発時の</a:t>
            </a:r>
            <a:r>
              <a:rPr lang="en-US" altLang="ja-JP" dirty="0"/>
              <a:t>30%</a:t>
            </a:r>
            <a:r>
              <a:rPr lang="ja-JP" altLang="en-US"/>
              <a:t>を取り残す漁獲圧</a:t>
            </a:r>
            <a:r>
              <a:rPr lang="en-US" altLang="ja-JP" dirty="0"/>
              <a:t>F</a:t>
            </a:r>
            <a:r>
              <a:rPr lang="en-US" altLang="ja-JP" baseline="-25000" dirty="0"/>
              <a:t>%30SPR</a:t>
            </a:r>
            <a:r>
              <a:rPr lang="ja-JP" altLang="en-US"/>
              <a:t>を選択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現状の年齢・体長別の漁獲利用方法が変わらないという仮定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3167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C7C060-BB26-5240-A26E-F94E8D72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22" y="0"/>
            <a:ext cx="10006955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AD8143-7489-314D-8D66-CEF4198F1F34}"/>
              </a:ext>
            </a:extLst>
          </p:cNvPr>
          <p:cNvSpPr/>
          <p:nvPr/>
        </p:nvSpPr>
        <p:spPr>
          <a:xfrm>
            <a:off x="3392556" y="874643"/>
            <a:ext cx="980661" cy="3180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CB9A386-5413-EF43-93BB-11C75CD6ABCC}"/>
              </a:ext>
            </a:extLst>
          </p:cNvPr>
          <p:cNvSpPr/>
          <p:nvPr/>
        </p:nvSpPr>
        <p:spPr>
          <a:xfrm>
            <a:off x="5771322" y="881271"/>
            <a:ext cx="980661" cy="3180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3495E2-D018-314F-B8DA-6C638E1F74B4}"/>
              </a:ext>
            </a:extLst>
          </p:cNvPr>
          <p:cNvSpPr/>
          <p:nvPr/>
        </p:nvSpPr>
        <p:spPr>
          <a:xfrm>
            <a:off x="8583813" y="887899"/>
            <a:ext cx="669805" cy="3180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A0AE8B9-DD9A-2E4F-B673-C10F65175104}"/>
              </a:ext>
            </a:extLst>
          </p:cNvPr>
          <p:cNvSpPr/>
          <p:nvPr/>
        </p:nvSpPr>
        <p:spPr>
          <a:xfrm>
            <a:off x="4103060" y="576476"/>
            <a:ext cx="553558" cy="31805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32ECC3-0DEA-D741-90CF-99E938BD7CE8}"/>
              </a:ext>
            </a:extLst>
          </p:cNvPr>
          <p:cNvSpPr/>
          <p:nvPr/>
        </p:nvSpPr>
        <p:spPr>
          <a:xfrm>
            <a:off x="4745790" y="569851"/>
            <a:ext cx="553558" cy="31805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C5F5441-0C8D-A14C-872F-C7E174131257}"/>
              </a:ext>
            </a:extLst>
          </p:cNvPr>
          <p:cNvSpPr/>
          <p:nvPr/>
        </p:nvSpPr>
        <p:spPr>
          <a:xfrm>
            <a:off x="1114266" y="1746642"/>
            <a:ext cx="6597408" cy="34985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826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9FFA0-7884-2F42-9129-5649675F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資源量の限界基準値（</a:t>
            </a:r>
            <a:r>
              <a:rPr kumimoji="1" lang="en-US" altLang="ja-JP" dirty="0" err="1"/>
              <a:t>Blimit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F028218-F67E-584B-807B-3DEF59DDF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48" y="1139825"/>
            <a:ext cx="8140704" cy="50371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66E4EA-6E7C-D242-8555-2FD061095E05}"/>
              </a:ext>
            </a:extLst>
          </p:cNvPr>
          <p:cNvSpPr txBox="1"/>
          <p:nvPr/>
        </p:nvSpPr>
        <p:spPr>
          <a:xfrm>
            <a:off x="2941320" y="2133600"/>
            <a:ext cx="75373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/>
              <a:t>)</a:t>
            </a:r>
            <a:endParaRPr kumimoji="1" lang="ja-JP" altLang="en-US" sz="115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6214DA-E414-8140-8736-1FF6E2D7A097}"/>
              </a:ext>
            </a:extLst>
          </p:cNvPr>
          <p:cNvSpPr txBox="1"/>
          <p:nvPr/>
        </p:nvSpPr>
        <p:spPr>
          <a:xfrm>
            <a:off x="2956560" y="3520440"/>
            <a:ext cx="75373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500" dirty="0"/>
              <a:t>)</a:t>
            </a:r>
            <a:endParaRPr kumimoji="1" lang="ja-JP" altLang="en-US" sz="1150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D499356-0E80-5742-90FA-51D83FE8085F}"/>
              </a:ext>
            </a:extLst>
          </p:cNvPr>
          <p:cNvCxnSpPr/>
          <p:nvPr/>
        </p:nvCxnSpPr>
        <p:spPr>
          <a:xfrm>
            <a:off x="3108960" y="3658394"/>
            <a:ext cx="10972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60F94ED-23D4-6D41-8C07-14D74804E8D6}"/>
              </a:ext>
            </a:extLst>
          </p:cNvPr>
          <p:cNvCxnSpPr>
            <a:cxnSpLocks/>
          </p:cNvCxnSpPr>
          <p:nvPr/>
        </p:nvCxnSpPr>
        <p:spPr>
          <a:xfrm flipV="1">
            <a:off x="4160520" y="3704114"/>
            <a:ext cx="0" cy="14317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C5499CF-B550-FA4A-A2A6-768BACDEF5A2}"/>
              </a:ext>
            </a:extLst>
          </p:cNvPr>
          <p:cNvCxnSpPr/>
          <p:nvPr/>
        </p:nvCxnSpPr>
        <p:spPr>
          <a:xfrm>
            <a:off x="3136807" y="2271554"/>
            <a:ext cx="6710867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F47927-AC9D-7941-9284-679298883331}"/>
              </a:ext>
            </a:extLst>
          </p:cNvPr>
          <p:cNvSpPr txBox="1"/>
          <p:nvPr/>
        </p:nvSpPr>
        <p:spPr>
          <a:xfrm>
            <a:off x="3596640" y="524256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Blimit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141852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73205-B6AE-1743-9F2C-8084AC61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Kobe plot</a:t>
            </a:r>
            <a:r>
              <a:rPr kumimoji="1" lang="ja-JP" altLang="en-US"/>
              <a:t>（管理開始前まで）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F35514F0-8939-FC42-9384-D4CE622A8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4124"/>
            <a:ext cx="8166100" cy="48895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6365E5-C216-2C4F-A61D-7AA4663B10DC}"/>
              </a:ext>
            </a:extLst>
          </p:cNvPr>
          <p:cNvSpPr txBox="1"/>
          <p:nvPr/>
        </p:nvSpPr>
        <p:spPr>
          <a:xfrm>
            <a:off x="8224247" y="2611656"/>
            <a:ext cx="3278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Flimit</a:t>
            </a:r>
            <a:r>
              <a:rPr kumimoji="1" lang="en-US" altLang="ja-JP" sz="3200" dirty="0"/>
              <a:t>: F</a:t>
            </a:r>
            <a:r>
              <a:rPr kumimoji="1" lang="en-US" altLang="ja-JP" sz="3200" baseline="-25000" dirty="0"/>
              <a:t>30%SPR</a:t>
            </a:r>
          </a:p>
          <a:p>
            <a:r>
              <a:rPr lang="en-US" altLang="ja-JP" sz="3200" dirty="0" err="1"/>
              <a:t>Blimit</a:t>
            </a:r>
            <a:r>
              <a:rPr lang="en-US" altLang="ja-JP" sz="3200" dirty="0"/>
              <a:t>: SSB</a:t>
            </a:r>
            <a:r>
              <a:rPr lang="en-US" altLang="ja-JP" sz="2800" baseline="-25000" dirty="0"/>
              <a:t>|R=R0/2</a:t>
            </a:r>
            <a:endParaRPr kumimoji="1" lang="ja-JP" altLang="en-US" sz="2800" baseline="-25000"/>
          </a:p>
        </p:txBody>
      </p:sp>
    </p:spTree>
    <p:extLst>
      <p:ext uri="{BB962C8B-B14F-4D97-AF65-F5344CB8AC3E}">
        <p14:creationId xmlns:p14="http://schemas.microsoft.com/office/powerpoint/2010/main" val="1303056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044C5B-2E7B-754D-B577-28EE81B8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管理導入後（管理前５０年＋管理後３０年）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2EFDA9-E69A-5843-9A8A-9E7367BEA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0744"/>
            <a:ext cx="8147084" cy="53828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5D60BF-704C-5F4C-BBD2-3A6BDB9C33C3}"/>
              </a:ext>
            </a:extLst>
          </p:cNvPr>
          <p:cNvSpPr/>
          <p:nvPr/>
        </p:nvSpPr>
        <p:spPr>
          <a:xfrm>
            <a:off x="7970520" y="1580495"/>
            <a:ext cx="42214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ja-JP" altLang="en-US" sz="2800"/>
              <a:t>漁獲量の短期的な減少</a:t>
            </a:r>
            <a:endParaRPr lang="en-US" altLang="ja-JP" sz="2800" dirty="0"/>
          </a:p>
          <a:p>
            <a:pPr marL="457200" indent="-457200">
              <a:buAutoNum type="arabicPeriod"/>
            </a:pPr>
            <a:endParaRPr lang="en-US" altLang="ja-JP" sz="2800" dirty="0"/>
          </a:p>
          <a:p>
            <a:pPr marL="457200" indent="-457200">
              <a:buAutoNum type="arabicPeriod"/>
            </a:pPr>
            <a:r>
              <a:rPr lang="ja-JP" altLang="en-US" sz="2800"/>
              <a:t>産卵親魚量の回復</a:t>
            </a:r>
            <a:endParaRPr lang="en-US" altLang="ja-JP" sz="2800" dirty="0"/>
          </a:p>
          <a:p>
            <a:pPr marL="457200" indent="-457200">
              <a:buAutoNum type="arabicPeriod"/>
            </a:pPr>
            <a:endParaRPr lang="en-US" altLang="ja-JP" sz="2800" dirty="0"/>
          </a:p>
          <a:p>
            <a:pPr marL="457200" indent="-457200">
              <a:buAutoNum type="arabicPeriod"/>
            </a:pPr>
            <a:r>
              <a:rPr lang="ja-JP" altLang="en-US" sz="2800"/>
              <a:t>漁獲量の回復</a:t>
            </a:r>
            <a:endParaRPr lang="en-US" altLang="ja-JP" sz="2800" dirty="0"/>
          </a:p>
          <a:p>
            <a:pPr marL="457200" indent="-457200">
              <a:buAutoNum type="arabicPeriod"/>
            </a:pPr>
            <a:endParaRPr lang="en-US" altLang="ja-JP" sz="2800" dirty="0"/>
          </a:p>
          <a:p>
            <a:r>
              <a:rPr lang="ja-JP" altLang="en-US" sz="2800"/>
              <a:t>の順番で観測される</a:t>
            </a:r>
          </a:p>
        </p:txBody>
      </p:sp>
    </p:spTree>
    <p:extLst>
      <p:ext uri="{BB962C8B-B14F-4D97-AF65-F5344CB8AC3E}">
        <p14:creationId xmlns:p14="http://schemas.microsoft.com/office/powerpoint/2010/main" val="771934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D8E82A-62EF-D142-A89B-8FC80EF6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管理導入後（管理前５０年＋管理後３０年）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5DDF608-33AD-2746-A5DF-4001D0EE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700" y="704329"/>
            <a:ext cx="10190600" cy="61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60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9D4DAE-DDBA-4B49-BB45-987DB3A3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将来予測結果に基づいたパフォーマンス計算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0948A0-35D7-604F-B899-5E8573FE8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漁獲量</a:t>
            </a:r>
            <a:endParaRPr kumimoji="1" lang="en-US" altLang="ja-JP" dirty="0"/>
          </a:p>
          <a:p>
            <a:pPr lvl="1"/>
            <a:r>
              <a:rPr lang="ja-JP" altLang="en-US"/>
              <a:t>例：</a:t>
            </a:r>
            <a:r>
              <a:rPr lang="en-US" altLang="ja-JP" dirty="0"/>
              <a:t>2025</a:t>
            </a:r>
            <a:r>
              <a:rPr lang="ja-JP" altLang="en-US"/>
              <a:t>年の期待漁獲量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回復速度</a:t>
            </a:r>
            <a:endParaRPr kumimoji="1" lang="en-US" altLang="ja-JP" dirty="0"/>
          </a:p>
          <a:p>
            <a:pPr lvl="1"/>
            <a:r>
              <a:rPr lang="ja-JP" altLang="en-US"/>
              <a:t>例：</a:t>
            </a:r>
            <a:r>
              <a:rPr lang="en-US" altLang="ja-JP" dirty="0" err="1"/>
              <a:t>Blimit</a:t>
            </a:r>
            <a:r>
              <a:rPr lang="ja-JP" altLang="en-US"/>
              <a:t>に到達する期待年数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回復確率</a:t>
            </a:r>
            <a:endParaRPr kumimoji="1" lang="en-US" altLang="ja-JP" dirty="0"/>
          </a:p>
          <a:p>
            <a:pPr lvl="1"/>
            <a:r>
              <a:rPr lang="ja-JP" altLang="en-US"/>
              <a:t>例： １０年後までに</a:t>
            </a:r>
            <a:r>
              <a:rPr lang="en-US" altLang="ja-JP" dirty="0" err="1"/>
              <a:t>Blimit</a:t>
            </a:r>
            <a:r>
              <a:rPr lang="ja-JP" altLang="en-US"/>
              <a:t>に到達する確率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/>
              <a:t>資源崩壊確率</a:t>
            </a:r>
            <a:endParaRPr kumimoji="1" lang="en-US" altLang="ja-JP" dirty="0"/>
          </a:p>
          <a:p>
            <a:pPr lvl="1"/>
            <a:r>
              <a:rPr lang="ja-JP" altLang="en-US"/>
              <a:t>例： </a:t>
            </a:r>
            <a:r>
              <a:rPr kumimoji="1" lang="ja-JP" altLang="en-US"/>
              <a:t>１０年間の間に１度でも過去最低の</a:t>
            </a:r>
            <a:r>
              <a:rPr kumimoji="1" lang="en-US" altLang="ja-JP" dirty="0"/>
              <a:t>SSB</a:t>
            </a:r>
            <a:r>
              <a:rPr kumimoji="1" lang="ja-JP" altLang="en-US"/>
              <a:t>を下回る確率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漁業崩壊確率</a:t>
            </a:r>
            <a:endParaRPr lang="en-US" altLang="ja-JP" dirty="0"/>
          </a:p>
          <a:p>
            <a:pPr lvl="1"/>
            <a:r>
              <a:rPr lang="ja-JP" altLang="en-US"/>
              <a:t>例： １０年間の間に１度でも過去最低の漁獲</a:t>
            </a:r>
            <a:r>
              <a:rPr lang="ja-JP" altLang="en-US" b="1"/>
              <a:t>量</a:t>
            </a:r>
            <a:r>
              <a:rPr lang="ja-JP" altLang="en-US"/>
              <a:t>を下回る確率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72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426EFF-3EFC-264F-B7CB-8F6275CE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様々な管理方策を計算して判明すること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5BA7BD-EC48-7741-AB67-685BEE31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魚種の生活史特性と資源回復</a:t>
            </a:r>
            <a:endParaRPr lang="en-US" altLang="ja-JP" dirty="0"/>
          </a:p>
          <a:p>
            <a:pPr lvl="1"/>
            <a:r>
              <a:rPr lang="ja-JP" altLang="en-US"/>
              <a:t>成熟年齢</a:t>
            </a:r>
            <a:endParaRPr lang="en-US" altLang="ja-JP" dirty="0"/>
          </a:p>
          <a:p>
            <a:pPr lvl="1"/>
            <a:r>
              <a:rPr lang="ja-JP" altLang="en-US"/>
              <a:t>再生産関係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トレードオフ</a:t>
            </a:r>
            <a:endParaRPr lang="en-US" altLang="ja-JP" dirty="0"/>
          </a:p>
          <a:p>
            <a:pPr lvl="1"/>
            <a:r>
              <a:rPr lang="ja-JP" altLang="en-US"/>
              <a:t>短期的な漁獲量と資源回復スピード</a:t>
            </a:r>
            <a:endParaRPr lang="en-US" altLang="ja-JP" dirty="0"/>
          </a:p>
          <a:p>
            <a:pPr lvl="1"/>
            <a:r>
              <a:rPr lang="ja-JP" altLang="en-US"/>
              <a:t>漁獲割当量の年変動と取り残し資源量の年変動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確率変動の影響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7A2898-4BB2-9B4A-A212-71B884BA07C8}"/>
              </a:ext>
            </a:extLst>
          </p:cNvPr>
          <p:cNvSpPr txBox="1"/>
          <p:nvPr/>
        </p:nvSpPr>
        <p:spPr>
          <a:xfrm>
            <a:off x="7897091" y="2604654"/>
            <a:ext cx="269817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実演でチェック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350258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E2A2EB6-71DC-AF42-B459-CDD0D57E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通常</a:t>
            </a:r>
            <a:r>
              <a:rPr kumimoji="1" lang="ja-JP" altLang="en-US"/>
              <a:t>の資源評価の流れ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19DFB2C-766E-F84E-8D44-669D5993E4E2}"/>
              </a:ext>
            </a:extLst>
          </p:cNvPr>
          <p:cNvSpPr txBox="1"/>
          <p:nvPr/>
        </p:nvSpPr>
        <p:spPr>
          <a:xfrm>
            <a:off x="1802292" y="2266121"/>
            <a:ext cx="1415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資源量</a:t>
            </a:r>
            <a:endParaRPr kumimoji="1" lang="en-US" altLang="ja-JP" sz="3200" dirty="0"/>
          </a:p>
          <a:p>
            <a:r>
              <a:rPr kumimoji="1" lang="ja-JP" altLang="en-US" sz="3200"/>
              <a:t>推定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B9CF4A-57B1-2A48-809B-DABF29645EFC}"/>
              </a:ext>
            </a:extLst>
          </p:cNvPr>
          <p:cNvSpPr txBox="1"/>
          <p:nvPr/>
        </p:nvSpPr>
        <p:spPr>
          <a:xfrm>
            <a:off x="4048536" y="2266121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資源・漁業</a:t>
            </a:r>
            <a:endParaRPr kumimoji="1" lang="en-US" altLang="ja-JP" sz="3200" dirty="0"/>
          </a:p>
          <a:p>
            <a:r>
              <a:rPr kumimoji="1" lang="ja-JP" altLang="en-US" sz="3200"/>
              <a:t>状態の診断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9C7C0C-D263-2842-8245-F8648A83AE5A}"/>
              </a:ext>
            </a:extLst>
          </p:cNvPr>
          <p:cNvSpPr txBox="1"/>
          <p:nvPr/>
        </p:nvSpPr>
        <p:spPr>
          <a:xfrm>
            <a:off x="7115518" y="2019900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管理方策に</a:t>
            </a:r>
            <a:endParaRPr kumimoji="1" lang="en-US" altLang="ja-JP" sz="3200" dirty="0"/>
          </a:p>
          <a:p>
            <a:r>
              <a:rPr kumimoji="1" lang="ja-JP" altLang="en-US" sz="3200"/>
              <a:t>基づいた</a:t>
            </a:r>
            <a:endParaRPr kumimoji="1" lang="en-US" altLang="ja-JP" sz="3200" dirty="0"/>
          </a:p>
          <a:p>
            <a:r>
              <a:rPr lang="ja-JP" altLang="en-US" sz="3200"/>
              <a:t>将来予測</a:t>
            </a:r>
            <a:endParaRPr kumimoji="1" lang="ja-JP" altLang="en-US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30E9B3-DFBA-004E-B1DE-4D1FA3DD8416}"/>
              </a:ext>
            </a:extLst>
          </p:cNvPr>
          <p:cNvSpPr txBox="1"/>
          <p:nvPr/>
        </p:nvSpPr>
        <p:spPr>
          <a:xfrm>
            <a:off x="10182500" y="2266121"/>
            <a:ext cx="14205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ABC</a:t>
            </a:r>
            <a:r>
              <a:rPr kumimoji="1" lang="ja-JP" altLang="en-US" sz="3200"/>
              <a:t>の</a:t>
            </a:r>
            <a:endParaRPr kumimoji="1" lang="en-US" altLang="ja-JP" sz="3200" dirty="0"/>
          </a:p>
          <a:p>
            <a:r>
              <a:rPr kumimoji="1" lang="ja-JP" altLang="en-US" sz="3200"/>
              <a:t>計算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D52C9E3-FAB4-0A44-BFA4-481229B97C1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18064" y="2804730"/>
            <a:ext cx="8304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2D38E83-B04C-B341-9664-83CC7FC0D4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5046" y="2804730"/>
            <a:ext cx="8304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0249883-CA53-1F45-8F12-BDA5199198C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250016" y="2804730"/>
            <a:ext cx="9324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94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C20A82-83FE-EF4B-9564-2DDA9530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今回の研修で示した流れ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659F88-1173-1F45-ABEE-5B7462971C30}"/>
              </a:ext>
            </a:extLst>
          </p:cNvPr>
          <p:cNvSpPr txBox="1"/>
          <p:nvPr/>
        </p:nvSpPr>
        <p:spPr>
          <a:xfrm>
            <a:off x="981554" y="2266121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仮想データ</a:t>
            </a:r>
            <a:endParaRPr lang="en-US" altLang="ja-JP" sz="3200" dirty="0"/>
          </a:p>
          <a:p>
            <a:r>
              <a:rPr lang="ja-JP" altLang="en-US" sz="3200"/>
              <a:t>を作成</a:t>
            </a:r>
            <a:endParaRPr kumimoji="1" lang="ja-JP" altLang="en-US" sz="32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213C5E-E131-0C48-BF52-29FB6B16B602}"/>
              </a:ext>
            </a:extLst>
          </p:cNvPr>
          <p:cNvSpPr txBox="1"/>
          <p:nvPr/>
        </p:nvSpPr>
        <p:spPr>
          <a:xfrm>
            <a:off x="4048536" y="2266121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資源・漁業</a:t>
            </a:r>
            <a:endParaRPr kumimoji="1" lang="en-US" altLang="ja-JP" sz="3200" dirty="0"/>
          </a:p>
          <a:p>
            <a:r>
              <a:rPr kumimoji="1" lang="ja-JP" altLang="en-US" sz="3200"/>
              <a:t>状態の診断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4122B-4432-3C46-9201-6275D2C44B77}"/>
              </a:ext>
            </a:extLst>
          </p:cNvPr>
          <p:cNvSpPr txBox="1"/>
          <p:nvPr/>
        </p:nvSpPr>
        <p:spPr>
          <a:xfrm>
            <a:off x="7115518" y="2019900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管理方策に</a:t>
            </a:r>
            <a:endParaRPr kumimoji="1" lang="en-US" altLang="ja-JP" sz="3200" dirty="0"/>
          </a:p>
          <a:p>
            <a:r>
              <a:rPr kumimoji="1" lang="ja-JP" altLang="en-US" sz="3200"/>
              <a:t>基づいた</a:t>
            </a:r>
            <a:endParaRPr kumimoji="1" lang="en-US" altLang="ja-JP" sz="3200" dirty="0"/>
          </a:p>
          <a:p>
            <a:r>
              <a:rPr lang="ja-JP" altLang="en-US" sz="3200"/>
              <a:t>将来予測</a:t>
            </a:r>
            <a:endParaRPr kumimoji="1" lang="ja-JP" altLang="en-US" sz="320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4F5AD5E-BFCA-604C-9C9F-77E94F453591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218064" y="2804730"/>
            <a:ext cx="8304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A62DD85-A0EB-2B48-B44A-64C6D6615CE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85046" y="2804730"/>
            <a:ext cx="8304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66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AC0CE-8AA8-DD47-8A78-8DC04BB5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管理戦略評価</a:t>
            </a:r>
            <a:r>
              <a:rPr kumimoji="1" lang="en-US" altLang="ja-JP" dirty="0"/>
              <a:t>(Management Strategy Evaluation, MSE)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5469DB-7FD0-5146-9A4E-0FA5FA9FE018}"/>
              </a:ext>
            </a:extLst>
          </p:cNvPr>
          <p:cNvSpPr txBox="1"/>
          <p:nvPr/>
        </p:nvSpPr>
        <p:spPr>
          <a:xfrm>
            <a:off x="1802292" y="2266121"/>
            <a:ext cx="1415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資源量</a:t>
            </a:r>
            <a:endParaRPr kumimoji="1" lang="en-US" altLang="ja-JP" sz="3200" dirty="0"/>
          </a:p>
          <a:p>
            <a:r>
              <a:rPr kumimoji="1" lang="ja-JP" altLang="en-US" sz="3200"/>
              <a:t>推定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93C904-7345-F14E-B0E6-C0F6C4DED44A}"/>
              </a:ext>
            </a:extLst>
          </p:cNvPr>
          <p:cNvSpPr txBox="1"/>
          <p:nvPr/>
        </p:nvSpPr>
        <p:spPr>
          <a:xfrm>
            <a:off x="4048536" y="2266121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資源・漁業</a:t>
            </a:r>
            <a:endParaRPr kumimoji="1" lang="en-US" altLang="ja-JP" sz="3200" dirty="0"/>
          </a:p>
          <a:p>
            <a:r>
              <a:rPr kumimoji="1" lang="ja-JP" altLang="en-US" sz="3200"/>
              <a:t>状態の診断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FCF21D-7480-5F4F-A330-801980223018}"/>
              </a:ext>
            </a:extLst>
          </p:cNvPr>
          <p:cNvSpPr txBox="1"/>
          <p:nvPr/>
        </p:nvSpPr>
        <p:spPr>
          <a:xfrm>
            <a:off x="7115518" y="2019900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管理方策に</a:t>
            </a:r>
            <a:endParaRPr kumimoji="1" lang="en-US" altLang="ja-JP" sz="3200" dirty="0"/>
          </a:p>
          <a:p>
            <a:r>
              <a:rPr kumimoji="1" lang="ja-JP" altLang="en-US" sz="3200"/>
              <a:t>基づいた</a:t>
            </a:r>
            <a:endParaRPr kumimoji="1" lang="en-US" altLang="ja-JP" sz="3200" dirty="0"/>
          </a:p>
          <a:p>
            <a:r>
              <a:rPr lang="ja-JP" altLang="en-US" sz="3200"/>
              <a:t>将来予測</a:t>
            </a:r>
            <a:endParaRPr kumimoji="1" lang="ja-JP" altLang="en-US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D4E045-29E9-BD46-9AB9-63609C51D2BE}"/>
              </a:ext>
            </a:extLst>
          </p:cNvPr>
          <p:cNvSpPr txBox="1"/>
          <p:nvPr/>
        </p:nvSpPr>
        <p:spPr>
          <a:xfrm>
            <a:off x="10182500" y="2266121"/>
            <a:ext cx="14205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ABC</a:t>
            </a:r>
            <a:r>
              <a:rPr kumimoji="1" lang="ja-JP" altLang="en-US" sz="3200"/>
              <a:t>の</a:t>
            </a:r>
            <a:endParaRPr kumimoji="1" lang="en-US" altLang="ja-JP" sz="3200" dirty="0"/>
          </a:p>
          <a:p>
            <a:r>
              <a:rPr kumimoji="1" lang="ja-JP" altLang="en-US" sz="3200"/>
              <a:t>計算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2F6C050-8ECD-6C47-AF71-E4854C124198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218064" y="2804730"/>
            <a:ext cx="8304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C2FFAE5-3F69-6446-B1F7-61948DB1E34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285046" y="2804730"/>
            <a:ext cx="8304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42FE453-0BFB-7C48-8EE4-D20977684E8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250016" y="2804730"/>
            <a:ext cx="9324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95F8EF-7FF2-8A42-A63B-6CCDC9465258}"/>
              </a:ext>
            </a:extLst>
          </p:cNvPr>
          <p:cNvSpPr txBox="1"/>
          <p:nvPr/>
        </p:nvSpPr>
        <p:spPr>
          <a:xfrm>
            <a:off x="1391923" y="4134677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/>
              <a:t>仮想データ</a:t>
            </a:r>
            <a:endParaRPr lang="en-US" altLang="ja-JP" sz="3200" dirty="0"/>
          </a:p>
          <a:p>
            <a:r>
              <a:rPr lang="ja-JP" altLang="en-US" sz="3200"/>
              <a:t>を作成</a:t>
            </a:r>
            <a:endParaRPr kumimoji="1" lang="ja-JP" altLang="en-US" sz="320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411713E-1544-F64F-9661-B559C0C1FDC4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flipV="1">
            <a:off x="2510178" y="3343339"/>
            <a:ext cx="0" cy="7913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2342169-1F8F-224C-A2F5-D64AF25C2E8B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flipH="1">
            <a:off x="3628433" y="3343339"/>
            <a:ext cx="7264358" cy="13299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6A1D169-7295-514D-9A90-098B03DDCEFF}"/>
              </a:ext>
            </a:extLst>
          </p:cNvPr>
          <p:cNvSpPr txBox="1"/>
          <p:nvPr/>
        </p:nvSpPr>
        <p:spPr>
          <a:xfrm>
            <a:off x="4961607" y="5288340"/>
            <a:ext cx="2646878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400"/>
              <a:t>個体群の仮定</a:t>
            </a:r>
            <a:endParaRPr lang="en-US" altLang="ja-JP" sz="2400" dirty="0"/>
          </a:p>
          <a:p>
            <a:r>
              <a:rPr lang="ja-JP" altLang="en-US" sz="2400"/>
              <a:t>推定モデルの設定</a:t>
            </a:r>
            <a:endParaRPr lang="en-US" altLang="ja-JP" sz="2400" dirty="0"/>
          </a:p>
          <a:p>
            <a:r>
              <a:rPr kumimoji="1" lang="ja-JP" altLang="en-US" sz="2400"/>
              <a:t>管理方策</a:t>
            </a:r>
            <a:endParaRPr kumimoji="1" lang="en-US" altLang="ja-JP" sz="2400" dirty="0"/>
          </a:p>
          <a:p>
            <a:r>
              <a:rPr kumimoji="1" lang="ja-JP" altLang="en-US" sz="2400"/>
              <a:t>など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7F3065-4FD2-AC40-8179-339C3C92A5F0}"/>
              </a:ext>
            </a:extLst>
          </p:cNvPr>
          <p:cNvSpPr txBox="1"/>
          <p:nvPr/>
        </p:nvSpPr>
        <p:spPr>
          <a:xfrm>
            <a:off x="7628513" y="5604732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様々なパフォーマンス指標</a:t>
            </a:r>
            <a:endParaRPr kumimoji="1" lang="en-US" altLang="ja-JP" sz="2800" dirty="0"/>
          </a:p>
          <a:p>
            <a:r>
              <a:rPr kumimoji="1" lang="ja-JP" altLang="en-US" sz="2800"/>
              <a:t>から評価可能！</a:t>
            </a:r>
          </a:p>
        </p:txBody>
      </p:sp>
    </p:spTree>
    <p:extLst>
      <p:ext uri="{BB962C8B-B14F-4D97-AF65-F5344CB8AC3E}">
        <p14:creationId xmlns:p14="http://schemas.microsoft.com/office/powerpoint/2010/main" val="103411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7013873-3B6D-3340-9AE0-9A5DCAB1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15" y="0"/>
            <a:ext cx="887377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C270B56-51AD-B04B-9AD5-B94B0B20A485}"/>
              </a:ext>
            </a:extLst>
          </p:cNvPr>
          <p:cNvCxnSpPr/>
          <p:nvPr/>
        </p:nvCxnSpPr>
        <p:spPr>
          <a:xfrm>
            <a:off x="7459783" y="2040833"/>
            <a:ext cx="265023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E1C0A27-C3DE-2848-A94F-422F31C3F1DB}"/>
              </a:ext>
            </a:extLst>
          </p:cNvPr>
          <p:cNvCxnSpPr/>
          <p:nvPr/>
        </p:nvCxnSpPr>
        <p:spPr>
          <a:xfrm>
            <a:off x="1820357" y="2285998"/>
            <a:ext cx="426822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5C69E7-1E37-4B42-9420-31B83B7A6818}"/>
              </a:ext>
            </a:extLst>
          </p:cNvPr>
          <p:cNvSpPr/>
          <p:nvPr/>
        </p:nvSpPr>
        <p:spPr>
          <a:xfrm>
            <a:off x="1700022" y="2332388"/>
            <a:ext cx="5452404" cy="31805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58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FECBA-8DCD-0C43-9588-929B749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（生物学的）管理基準値とは？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39D204-9D81-474F-A67D-1686A2D4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目標管理基準値：管理のために望ましい目標値</a:t>
            </a:r>
            <a:endParaRPr kumimoji="1" lang="en-US" altLang="ja-JP" dirty="0"/>
          </a:p>
          <a:p>
            <a:r>
              <a:rPr lang="ja-JP" altLang="en-US"/>
              <a:t>限界管理基準値：管理のために望まれない閾値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漁業あるいは資源の状態を表す指標で示される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177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FECBA-8DCD-0C43-9588-929B749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望ましい漁業状態・資源状態とは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39D204-9D81-474F-A67D-1686A2D4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ラッセルの方程式</a:t>
            </a:r>
            <a:endParaRPr kumimoji="1" lang="en-US" altLang="ja-JP" dirty="0"/>
          </a:p>
          <a:p>
            <a:pPr lvl="1"/>
            <a:r>
              <a:rPr lang="ja-JP" altLang="en-US"/>
              <a:t>資源量の増分</a:t>
            </a:r>
            <a:r>
              <a:rPr lang="en-US" altLang="ja-JP" dirty="0"/>
              <a:t>(ΔP) = </a:t>
            </a:r>
            <a:r>
              <a:rPr lang="ja-JP" altLang="en-US"/>
              <a:t>加入</a:t>
            </a:r>
            <a:r>
              <a:rPr lang="en-US" altLang="ja-JP" dirty="0"/>
              <a:t>(R)</a:t>
            </a:r>
            <a:r>
              <a:rPr lang="ja-JP" altLang="en-US"/>
              <a:t>＋成長</a:t>
            </a:r>
            <a:r>
              <a:rPr lang="en-US" altLang="ja-JP" dirty="0"/>
              <a:t>(G)</a:t>
            </a:r>
            <a:r>
              <a:rPr lang="ja-JP" altLang="en-US"/>
              <a:t>ー自然死亡</a:t>
            </a:r>
            <a:r>
              <a:rPr lang="en-US" altLang="ja-JP" dirty="0"/>
              <a:t>(D) </a:t>
            </a:r>
            <a:r>
              <a:rPr lang="ja-JP" altLang="en-US"/>
              <a:t>ー</a:t>
            </a:r>
            <a:r>
              <a:rPr lang="en-US" altLang="ja-JP" dirty="0"/>
              <a:t> </a:t>
            </a:r>
            <a:r>
              <a:rPr lang="ja-JP" altLang="en-US"/>
              <a:t>漁獲</a:t>
            </a:r>
            <a:r>
              <a:rPr lang="en-US" altLang="ja-JP" dirty="0"/>
              <a:t>(Y)</a:t>
            </a:r>
          </a:p>
          <a:p>
            <a:pPr marL="457200" lvl="1" indent="0">
              <a:buNone/>
            </a:pPr>
            <a:r>
              <a:rPr lang="en-US" altLang="ja-JP" dirty="0"/>
              <a:t>                               </a:t>
            </a:r>
          </a:p>
          <a:p>
            <a:pPr marL="457200" lvl="1" indent="0">
              <a:buNone/>
            </a:pPr>
            <a:r>
              <a:rPr lang="en-US" altLang="ja-JP" dirty="0"/>
              <a:t>                                 =           </a:t>
            </a:r>
            <a:r>
              <a:rPr lang="ja-JP" altLang="en-US"/>
              <a:t>自然増加量</a:t>
            </a:r>
            <a:r>
              <a:rPr lang="en-US" altLang="ja-JP" dirty="0"/>
              <a:t>(V)</a:t>
            </a:r>
            <a:r>
              <a:rPr kumimoji="1" lang="en-US" altLang="ja-JP" dirty="0"/>
              <a:t> </a:t>
            </a:r>
            <a:r>
              <a:rPr lang="ja-JP" altLang="en-US"/>
              <a:t>ー</a:t>
            </a:r>
            <a:r>
              <a:rPr lang="en-US" altLang="ja-JP" dirty="0"/>
              <a:t> </a:t>
            </a:r>
            <a:r>
              <a:rPr lang="ja-JP" altLang="en-US"/>
              <a:t>漁獲</a:t>
            </a:r>
            <a:r>
              <a:rPr lang="en-US" altLang="ja-JP" dirty="0"/>
              <a:t>(Y)</a:t>
            </a:r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V = Y</a:t>
            </a:r>
            <a:r>
              <a:rPr kumimoji="1" lang="ja-JP" altLang="en-US"/>
              <a:t> を満たすとき、資源量は釣り合っている（毎年同じ）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V = Y </a:t>
            </a:r>
            <a:r>
              <a:rPr lang="ja-JP" altLang="en-US"/>
              <a:t>を満たす最大の漁獲量を</a:t>
            </a:r>
            <a:r>
              <a:rPr lang="en-US" altLang="ja-JP" dirty="0"/>
              <a:t>MSY</a:t>
            </a:r>
            <a:r>
              <a:rPr lang="ja-JP" altLang="en-US"/>
              <a:t>（</a:t>
            </a:r>
            <a:r>
              <a:rPr lang="en-US" altLang="ja-JP" b="1" dirty="0"/>
              <a:t>M</a:t>
            </a:r>
            <a:r>
              <a:rPr lang="en-US" altLang="ja-JP" dirty="0"/>
              <a:t>aximum </a:t>
            </a:r>
            <a:r>
              <a:rPr lang="en-US" altLang="ja-JP" b="1" dirty="0"/>
              <a:t>S</a:t>
            </a:r>
            <a:r>
              <a:rPr lang="en-US" altLang="ja-JP" dirty="0"/>
              <a:t>ustainable </a:t>
            </a:r>
            <a:r>
              <a:rPr lang="en-US" altLang="ja-JP" b="1" dirty="0"/>
              <a:t>Y</a:t>
            </a:r>
            <a:r>
              <a:rPr lang="en-US" altLang="ja-JP" dirty="0"/>
              <a:t>ield</a:t>
            </a:r>
            <a:r>
              <a:rPr lang="ja-JP" altLang="en-US"/>
              <a:t>）と呼ぶ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MSY</a:t>
            </a:r>
            <a:r>
              <a:rPr lang="ja-JP" altLang="en-US"/>
              <a:t>を実現する漁業状態・資源状態を望ましい状態と考える</a:t>
            </a:r>
            <a:endParaRPr kumimoji="1" lang="en-US" altLang="ja-JP" dirty="0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9406E628-5B38-DA40-96B7-3FAD28D6ABD0}"/>
              </a:ext>
            </a:extLst>
          </p:cNvPr>
          <p:cNvSpPr/>
          <p:nvPr/>
        </p:nvSpPr>
        <p:spPr>
          <a:xfrm>
            <a:off x="4536375" y="1472542"/>
            <a:ext cx="4488873" cy="5937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9865899-F4AF-FC40-87F3-065921DBF730}"/>
              </a:ext>
            </a:extLst>
          </p:cNvPr>
          <p:cNvSpPr/>
          <p:nvPr/>
        </p:nvSpPr>
        <p:spPr>
          <a:xfrm>
            <a:off x="5377545" y="2233659"/>
            <a:ext cx="2080160" cy="5937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FFD4B33-D194-8E41-8F49-CB51BBFF5632}"/>
              </a:ext>
            </a:extLst>
          </p:cNvPr>
          <p:cNvSpPr/>
          <p:nvPr/>
        </p:nvSpPr>
        <p:spPr>
          <a:xfrm>
            <a:off x="9397836" y="1472542"/>
            <a:ext cx="1171203" cy="59376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B66DA74B-2F11-9743-87BC-5FF5BB093B88}"/>
              </a:ext>
            </a:extLst>
          </p:cNvPr>
          <p:cNvSpPr/>
          <p:nvPr/>
        </p:nvSpPr>
        <p:spPr>
          <a:xfrm>
            <a:off x="7830295" y="2233659"/>
            <a:ext cx="1171203" cy="59376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03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FECBA-8DCD-0C43-9588-929B749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漁業の状態と資源の状態をどう表すか？</a:t>
            </a:r>
            <a:endParaRPr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39D204-9D81-474F-A67D-1686A2D4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漁業の状態：</a:t>
            </a:r>
            <a:r>
              <a:rPr kumimoji="1" lang="en-US" altLang="ja-JP" dirty="0"/>
              <a:t>F</a:t>
            </a:r>
            <a:r>
              <a:rPr kumimoji="1" lang="ja-JP" altLang="en-US"/>
              <a:t>（漁獲死亡係数）</a:t>
            </a:r>
            <a:endParaRPr kumimoji="1" lang="en-US" altLang="ja-JP" dirty="0"/>
          </a:p>
          <a:p>
            <a:pPr lvl="1"/>
            <a:r>
              <a:rPr lang="en-US" altLang="ja-JP" dirty="0"/>
              <a:t>F</a:t>
            </a:r>
            <a:r>
              <a:rPr lang="en-US" altLang="ja-JP" baseline="-25000" dirty="0"/>
              <a:t>MSY</a:t>
            </a:r>
            <a:r>
              <a:rPr lang="ja-JP" altLang="en-US"/>
              <a:t>：</a:t>
            </a:r>
            <a:r>
              <a:rPr lang="en-US" altLang="ja-JP" dirty="0"/>
              <a:t>MSY</a:t>
            </a:r>
            <a:r>
              <a:rPr lang="ja-JP" altLang="en-US"/>
              <a:t>を達成する漁獲圧</a:t>
            </a:r>
          </a:p>
          <a:p>
            <a:pPr lvl="1"/>
            <a:endParaRPr lang="en-US" altLang="ja-JP" dirty="0"/>
          </a:p>
          <a:p>
            <a:r>
              <a:rPr kumimoji="1" lang="ja-JP" altLang="en-US"/>
              <a:t>資源の状態：</a:t>
            </a:r>
            <a:r>
              <a:rPr kumimoji="1" lang="en-US" altLang="ja-JP" dirty="0"/>
              <a:t>B</a:t>
            </a:r>
            <a:r>
              <a:rPr kumimoji="1" lang="ja-JP" altLang="en-US"/>
              <a:t>（資源量）</a:t>
            </a:r>
            <a:endParaRPr kumimoji="1" lang="en-US" altLang="ja-JP" dirty="0"/>
          </a:p>
          <a:p>
            <a:pPr lvl="1"/>
            <a:r>
              <a:rPr lang="en-US" altLang="ja-JP" dirty="0"/>
              <a:t>B</a:t>
            </a:r>
            <a:r>
              <a:rPr lang="en-US" altLang="ja-JP" baseline="-25000" dirty="0"/>
              <a:t>MSY</a:t>
            </a:r>
            <a:r>
              <a:rPr lang="ja-JP" altLang="en-US"/>
              <a:t>：</a:t>
            </a:r>
            <a:r>
              <a:rPr lang="en-US" altLang="ja-JP" dirty="0"/>
              <a:t>MSY</a:t>
            </a:r>
            <a:r>
              <a:rPr lang="ja-JP" altLang="en-US"/>
              <a:t>を達成する資源量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用語の使用例：</a:t>
            </a:r>
          </a:p>
          <a:p>
            <a:pPr lvl="1"/>
            <a:r>
              <a:rPr lang="ja-JP" altLang="en-US"/>
              <a:t>現状の資源量は、</a:t>
            </a:r>
            <a:r>
              <a:rPr lang="en-US" altLang="ja-JP" dirty="0"/>
              <a:t>B</a:t>
            </a:r>
            <a:r>
              <a:rPr lang="en-US" altLang="ja-JP" baseline="-25000" dirty="0"/>
              <a:t>MSY</a:t>
            </a:r>
            <a:r>
              <a:rPr lang="ja-JP" altLang="en-US"/>
              <a:t>を下回っている</a:t>
            </a:r>
          </a:p>
          <a:p>
            <a:pPr lvl="1"/>
            <a:r>
              <a:rPr lang="ja-JP" altLang="en-US"/>
              <a:t>最近３年間の平均的漁獲圧は、</a:t>
            </a:r>
            <a:r>
              <a:rPr lang="en-US" altLang="ja-JP" dirty="0"/>
              <a:t>F</a:t>
            </a:r>
            <a:r>
              <a:rPr lang="en-US" altLang="ja-JP" baseline="-25000" dirty="0"/>
              <a:t>MSY</a:t>
            </a:r>
            <a:r>
              <a:rPr lang="ja-JP" altLang="en-US"/>
              <a:t>よりも高い</a:t>
            </a:r>
            <a:endParaRPr lang="en-US" altLang="ja-JP" dirty="0"/>
          </a:p>
          <a:p>
            <a:pPr lvl="1"/>
            <a:r>
              <a:rPr lang="ja-JP" altLang="en-US"/>
              <a:t>過去１０年間は</a:t>
            </a:r>
            <a:r>
              <a:rPr lang="en-US" altLang="ja-JP" dirty="0"/>
              <a:t>20%B</a:t>
            </a:r>
            <a:r>
              <a:rPr lang="en-US" altLang="ja-JP" baseline="-25000" dirty="0"/>
              <a:t>MSY</a:t>
            </a:r>
            <a:r>
              <a:rPr lang="ja-JP" altLang="en-US"/>
              <a:t>を下回っていたが、</a:t>
            </a:r>
            <a:r>
              <a:rPr lang="en-US" altLang="ja-JP" dirty="0"/>
              <a:t> 80%F</a:t>
            </a:r>
            <a:r>
              <a:rPr lang="en-US" altLang="ja-JP" baseline="-25000" dirty="0"/>
              <a:t>MSY</a:t>
            </a:r>
            <a:r>
              <a:rPr lang="ja-JP" altLang="en-US"/>
              <a:t>レベルの漁獲圧を</a:t>
            </a:r>
            <a:r>
              <a:rPr lang="en-US" altLang="ja-JP" dirty="0"/>
              <a:t>5</a:t>
            </a:r>
            <a:r>
              <a:rPr lang="ja-JP" altLang="en-US"/>
              <a:t>年間維持したところ、</a:t>
            </a:r>
            <a:r>
              <a:rPr lang="en-US" altLang="ja-JP" dirty="0"/>
              <a:t>B</a:t>
            </a:r>
            <a:r>
              <a:rPr lang="en-US" altLang="ja-JP" baseline="-25000" dirty="0"/>
              <a:t>MSY</a:t>
            </a:r>
            <a:r>
              <a:rPr lang="ja-JP" altLang="en-US"/>
              <a:t>レベルまで資源量が回復した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726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E3F0A1-8841-2840-BF8A-8DEBF0F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漁獲圧・資源量の診断（</a:t>
            </a:r>
            <a:r>
              <a:rPr kumimoji="1" lang="en-US" altLang="ja-JP" dirty="0"/>
              <a:t>Kobe</a:t>
            </a:r>
            <a:r>
              <a:rPr kumimoji="1" lang="ja-JP" altLang="en-US"/>
              <a:t>プロット）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FE2BEF6-16C5-1546-B4D4-4F50D7D35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4866"/>
            <a:ext cx="6509843" cy="560373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BB3ED9A-9693-B34C-A511-8AE5BEAA20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952" y="825475"/>
            <a:ext cx="3354333" cy="192625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2572A7-2CE7-4D43-8338-768D53DE59C4}"/>
              </a:ext>
            </a:extLst>
          </p:cNvPr>
          <p:cNvSpPr txBox="1"/>
          <p:nvPr/>
        </p:nvSpPr>
        <p:spPr>
          <a:xfrm>
            <a:off x="6787418" y="20386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獲り過ぎ</a:t>
            </a:r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6E0E9DBE-AE36-094D-82F2-E8CE415D2D72}"/>
              </a:ext>
            </a:extLst>
          </p:cNvPr>
          <p:cNvSpPr/>
          <p:nvPr/>
        </p:nvSpPr>
        <p:spPr>
          <a:xfrm>
            <a:off x="6509843" y="1650122"/>
            <a:ext cx="311371" cy="117715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C4670806-C22A-A745-A5E2-2E443D8F0B33}"/>
              </a:ext>
            </a:extLst>
          </p:cNvPr>
          <p:cNvSpPr/>
          <p:nvPr/>
        </p:nvSpPr>
        <p:spPr>
          <a:xfrm rot="16200000">
            <a:off x="1608410" y="834339"/>
            <a:ext cx="311371" cy="78105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13BD47-9E89-7348-8F6C-36DBEF6EA5C0}"/>
              </a:ext>
            </a:extLst>
          </p:cNvPr>
          <p:cNvSpPr txBox="1"/>
          <p:nvPr/>
        </p:nvSpPr>
        <p:spPr>
          <a:xfrm>
            <a:off x="1032678" y="73521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/>
              <a:t>獲られ</a:t>
            </a:r>
            <a:r>
              <a:rPr kumimoji="1" lang="ja-JP" altLang="en-US" sz="2000"/>
              <a:t>過ぎ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AEA15FF-0C6F-6048-9CB9-273AD3CD41C4}"/>
              </a:ext>
            </a:extLst>
          </p:cNvPr>
          <p:cNvSpPr txBox="1"/>
          <p:nvPr/>
        </p:nvSpPr>
        <p:spPr>
          <a:xfrm>
            <a:off x="6989447" y="3633988"/>
            <a:ext cx="3762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SSB</a:t>
            </a:r>
            <a:r>
              <a:rPr kumimoji="1" lang="en-US" altLang="ja-JP" sz="2800" baseline="-25000" dirty="0"/>
              <a:t>1975</a:t>
            </a:r>
            <a:r>
              <a:rPr kumimoji="1" lang="en-US" altLang="ja-JP" sz="2800" dirty="0"/>
              <a:t>/SSB</a:t>
            </a:r>
            <a:r>
              <a:rPr kumimoji="1" lang="en-US" altLang="ja-JP" sz="2800" baseline="-25000" dirty="0"/>
              <a:t>MSY</a:t>
            </a:r>
            <a:r>
              <a:rPr kumimoji="1" lang="en-US" altLang="ja-JP" sz="2800" dirty="0"/>
              <a:t> = 2.8</a:t>
            </a:r>
          </a:p>
          <a:p>
            <a:r>
              <a:rPr lang="en-US" altLang="ja-JP" sz="2800" dirty="0"/>
              <a:t>F</a:t>
            </a:r>
            <a:r>
              <a:rPr lang="en-US" altLang="ja-JP" sz="2800" baseline="-25000" dirty="0"/>
              <a:t>1975</a:t>
            </a:r>
            <a:r>
              <a:rPr lang="en-US" altLang="ja-JP" sz="2800" dirty="0"/>
              <a:t>/F</a:t>
            </a:r>
            <a:r>
              <a:rPr lang="en-US" altLang="ja-JP" sz="2800" baseline="-25000" dirty="0"/>
              <a:t>MSY</a:t>
            </a:r>
            <a:r>
              <a:rPr lang="en-US" altLang="ja-JP" sz="2800" dirty="0"/>
              <a:t> = 0.6</a:t>
            </a:r>
          </a:p>
          <a:p>
            <a:r>
              <a:rPr lang="ja-JP" altLang="en-US" sz="2800"/>
              <a:t>：</a:t>
            </a:r>
            <a:endParaRPr lang="en-US" altLang="ja-JP" sz="2800" dirty="0"/>
          </a:p>
          <a:p>
            <a:r>
              <a:rPr lang="en-US" altLang="ja-JP" sz="2800" dirty="0"/>
              <a:t>SSB</a:t>
            </a:r>
            <a:r>
              <a:rPr lang="en-US" altLang="ja-JP" sz="2800" baseline="-25000" dirty="0"/>
              <a:t>2016</a:t>
            </a:r>
            <a:r>
              <a:rPr lang="en-US" altLang="ja-JP" sz="2800" dirty="0"/>
              <a:t>/SSB</a:t>
            </a:r>
            <a:r>
              <a:rPr lang="en-US" altLang="ja-JP" sz="2800" baseline="-25000" dirty="0"/>
              <a:t>MSY</a:t>
            </a:r>
            <a:r>
              <a:rPr lang="en-US" altLang="ja-JP" sz="2800" dirty="0"/>
              <a:t> = 1.9</a:t>
            </a:r>
          </a:p>
          <a:p>
            <a:r>
              <a:rPr lang="en-US" altLang="ja-JP" sz="2800" dirty="0"/>
              <a:t>F</a:t>
            </a:r>
            <a:r>
              <a:rPr lang="en-US" altLang="ja-JP" sz="2800" baseline="-25000" dirty="0"/>
              <a:t>2016</a:t>
            </a:r>
            <a:r>
              <a:rPr lang="en-US" altLang="ja-JP" sz="2800" dirty="0"/>
              <a:t>/F</a:t>
            </a:r>
            <a:r>
              <a:rPr lang="en-US" altLang="ja-JP" sz="2800" baseline="-25000" dirty="0"/>
              <a:t>MSY</a:t>
            </a:r>
            <a:r>
              <a:rPr lang="en-US" altLang="ja-JP" sz="2800" dirty="0"/>
              <a:t> = 0.45</a:t>
            </a:r>
          </a:p>
        </p:txBody>
      </p:sp>
    </p:spTree>
    <p:extLst>
      <p:ext uri="{BB962C8B-B14F-4D97-AF65-F5344CB8AC3E}">
        <p14:creationId xmlns:p14="http://schemas.microsoft.com/office/powerpoint/2010/main" val="6973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ホワイト">
  <a:themeElements>
    <a:clrScheme name="ペーパー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31846</TotalTime>
  <Words>2127</Words>
  <Application>Microsoft Macintosh PowerPoint</Application>
  <PresentationFormat>ワイド画面</PresentationFormat>
  <Paragraphs>356</Paragraphs>
  <Slides>48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2" baseType="lpstr">
      <vt:lpstr>Yu Gothic</vt:lpstr>
      <vt:lpstr>Yu Gothic Light</vt:lpstr>
      <vt:lpstr>Arial</vt:lpstr>
      <vt:lpstr>ホワイト</vt:lpstr>
      <vt:lpstr>１：最大持続生産量（MSY）と管理基準値 ２：漁獲制御ルール</vt:lpstr>
      <vt:lpstr>参考資料</vt:lpstr>
      <vt:lpstr>PowerPoint プレゼンテーション</vt:lpstr>
      <vt:lpstr>PowerPoint プレゼンテーション</vt:lpstr>
      <vt:lpstr>PowerPoint プレゼンテーション</vt:lpstr>
      <vt:lpstr>（生物学的）管理基準値とは？</vt:lpstr>
      <vt:lpstr>望ましい漁業状態・資源状態とは</vt:lpstr>
      <vt:lpstr>漁業の状態と資源の状態をどう表すか？</vt:lpstr>
      <vt:lpstr>漁獲圧・資源量の診断（Kobeプロット）</vt:lpstr>
      <vt:lpstr>MSYの推定は難しい</vt:lpstr>
      <vt:lpstr>MSYの推定は難しい</vt:lpstr>
      <vt:lpstr>FMSYの代替値を考える</vt:lpstr>
      <vt:lpstr>加入１個体あたりの期待漁獲量：YPR</vt:lpstr>
      <vt:lpstr>加入１個体あたりの期待漁獲量：YPR</vt:lpstr>
      <vt:lpstr>加入１個体あたりの期待漁獲量：YPR</vt:lpstr>
      <vt:lpstr>加入１個体あたりの期待漁獲量：YPR</vt:lpstr>
      <vt:lpstr>加入１個体あたりの期待漁獲量：YPR</vt:lpstr>
      <vt:lpstr>加入１個体あたりの期待漁獲量：YPR</vt:lpstr>
      <vt:lpstr>成長乱獲を防ぎ、（加入あたりの）利益の最大化をすることは、資源を望ましい状態にするのか？</vt:lpstr>
      <vt:lpstr>水産資源管理学とは卵数 （∝産卵親魚重量） を管理する学問である</vt:lpstr>
      <vt:lpstr>FMSYの代替値を考える</vt:lpstr>
      <vt:lpstr>加入１個体あたりの産卵親魚量：SPR</vt:lpstr>
      <vt:lpstr>加入１個体あたりの産卵親魚量：SPR（漁業なし）</vt:lpstr>
      <vt:lpstr>加入１個体あたりの産卵親魚量：SPR （漁業あり）</vt:lpstr>
      <vt:lpstr>加入１個体あたりの産卵親魚量：SPR</vt:lpstr>
      <vt:lpstr>YPR vs %SPR|F=0</vt:lpstr>
      <vt:lpstr>YPR vs %SPR|F=0</vt:lpstr>
      <vt:lpstr>YPRとSPRのまとめ</vt:lpstr>
      <vt:lpstr>BMSYの代替値を考える</vt:lpstr>
      <vt:lpstr>Blimit</vt:lpstr>
      <vt:lpstr>Blimit</vt:lpstr>
      <vt:lpstr>漁獲制御ルール (Harvest Control Rule, HCR)</vt:lpstr>
      <vt:lpstr>漁獲制御ルール</vt:lpstr>
      <vt:lpstr>シンプルな漁獲方策のまとめ</vt:lpstr>
      <vt:lpstr>管理基準値に基づいたフィードバック管理方策</vt:lpstr>
      <vt:lpstr>予防原則アプローチ</vt:lpstr>
      <vt:lpstr>漁獲制御ルールの実装例</vt:lpstr>
      <vt:lpstr>資源評価（シミュレーション）の結果例</vt:lpstr>
      <vt:lpstr>漁獲圧の限界基準値（Flimit）</vt:lpstr>
      <vt:lpstr>資源量の限界基準値（Blimit）</vt:lpstr>
      <vt:lpstr>Kobe plot（管理開始前まで）</vt:lpstr>
      <vt:lpstr>管理導入後（管理前５０年＋管理後３０年）</vt:lpstr>
      <vt:lpstr>管理導入後（管理前５０年＋管理後３０年）</vt:lpstr>
      <vt:lpstr>将来予測結果に基づいたパフォーマンス計算</vt:lpstr>
      <vt:lpstr>様々な管理方策を計算して判明すること</vt:lpstr>
      <vt:lpstr>通常の資源評価の流れ</vt:lpstr>
      <vt:lpstr>今回の研修で示した流れ</vt:lpstr>
      <vt:lpstr>管理戦略評価(Management Strategy Evaluation, MSE)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get reference points in ALB?</dc:title>
  <dc:creator>秋田 鉄也</dc:creator>
  <cp:lastModifiedBy>Akita Tetsuya</cp:lastModifiedBy>
  <cp:revision>908</cp:revision>
  <cp:lastPrinted>2018-12-26T01:23:58Z</cp:lastPrinted>
  <dcterms:created xsi:type="dcterms:W3CDTF">2016-10-25T01:04:45Z</dcterms:created>
  <dcterms:modified xsi:type="dcterms:W3CDTF">2018-12-27T06:49:52Z</dcterms:modified>
</cp:coreProperties>
</file>